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7" r:id="rId3"/>
    <p:sldId id="257" r:id="rId4"/>
    <p:sldId id="268" r:id="rId5"/>
    <p:sldId id="262" r:id="rId6"/>
    <p:sldId id="264" r:id="rId7"/>
    <p:sldId id="265" r:id="rId8"/>
    <p:sldId id="269" r:id="rId9"/>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B8D705-56A3-4ED4-9C38-D0C09997E801}" type="datetimeFigureOut">
              <a:rPr lang="lv-LV" smtClean="0"/>
              <a:t>20.03.2017</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4D0EA8-190E-436F-993C-BB45ECA9A389}" type="slidenum">
              <a:rPr lang="lv-LV" smtClean="0"/>
              <a:t>‹#›</a:t>
            </a:fld>
            <a:endParaRPr lang="lv-LV"/>
          </a:p>
        </p:txBody>
      </p:sp>
    </p:spTree>
    <p:extLst>
      <p:ext uri="{BB962C8B-B14F-4D97-AF65-F5344CB8AC3E}">
        <p14:creationId xmlns:p14="http://schemas.microsoft.com/office/powerpoint/2010/main" val="1998307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Sociālajā</a:t>
            </a:r>
            <a:r>
              <a:rPr lang="lv-LV" baseline="0" dirty="0" smtClean="0"/>
              <a:t> darbā strādāju 21 gadu. Dalīšos pieredzē, kāda ir bijusi mana izaugsme pieskaroties jautājumam par ētiku, kā es to saprotu. SD ir jāmācās pieņemt un ievērot noteiktas normas attiecībā pret plašāku sabiedrības daļu, uzņemoties atbildību, attieksmi, to izkopjot vispirms sevī. Viss sākas ar sevi.</a:t>
            </a:r>
            <a:endParaRPr lang="lv-LV" dirty="0"/>
          </a:p>
        </p:txBody>
      </p:sp>
      <p:sp>
        <p:nvSpPr>
          <p:cNvPr id="4" name="Slide Number Placeholder 3"/>
          <p:cNvSpPr>
            <a:spLocks noGrp="1"/>
          </p:cNvSpPr>
          <p:nvPr>
            <p:ph type="sldNum" sz="quarter" idx="10"/>
          </p:nvPr>
        </p:nvSpPr>
        <p:spPr/>
        <p:txBody>
          <a:bodyPr/>
          <a:lstStyle/>
          <a:p>
            <a:fld id="{0B4D0EA8-190E-436F-993C-BB45ECA9A389}" type="slidenum">
              <a:rPr lang="lv-LV" smtClean="0"/>
              <a:t>1</a:t>
            </a:fld>
            <a:endParaRPr lang="lv-LV"/>
          </a:p>
        </p:txBody>
      </p:sp>
    </p:spTree>
    <p:extLst>
      <p:ext uri="{BB962C8B-B14F-4D97-AF65-F5344CB8AC3E}">
        <p14:creationId xmlns:p14="http://schemas.microsoft.com/office/powerpoint/2010/main" val="303437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Tā ir</a:t>
            </a:r>
            <a:r>
              <a:rPr lang="lv-LV" baseline="0" dirty="0" smtClean="0"/>
              <a:t> katra cilvēka morāle – labais, ļaunais, taisnīgums, cieņa, gods, atbildība, sirdsapziņa, laime, dzīves jēga, gribas brīvība. Kā rīkoties man, ko māca ētika?...ka cilvēka rīcībai jāatbilst noteiktām vērtībām, godprātībai, pašcieņai, taisnīgumam, drosmei, uzticībai, neatkarībai</a:t>
            </a:r>
            <a:endParaRPr lang="lv-LV" dirty="0"/>
          </a:p>
        </p:txBody>
      </p:sp>
      <p:sp>
        <p:nvSpPr>
          <p:cNvPr id="4" name="Slide Number Placeholder 3"/>
          <p:cNvSpPr>
            <a:spLocks noGrp="1"/>
          </p:cNvSpPr>
          <p:nvPr>
            <p:ph type="sldNum" sz="quarter" idx="10"/>
          </p:nvPr>
        </p:nvSpPr>
        <p:spPr/>
        <p:txBody>
          <a:bodyPr/>
          <a:lstStyle/>
          <a:p>
            <a:fld id="{0B4D0EA8-190E-436F-993C-BB45ECA9A389}" type="slidenum">
              <a:rPr lang="lv-LV" smtClean="0"/>
              <a:t>3</a:t>
            </a:fld>
            <a:endParaRPr lang="lv-LV"/>
          </a:p>
        </p:txBody>
      </p:sp>
    </p:spTree>
    <p:extLst>
      <p:ext uri="{BB962C8B-B14F-4D97-AF65-F5344CB8AC3E}">
        <p14:creationId xmlns:p14="http://schemas.microsoft.com/office/powerpoint/2010/main" val="368018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Attiecības starp kolēģiem, pašpalīdzība, kovīzijas - cik svarīgs ir savstarpējs atbalsts, ar nosacījumu, ka tiek ievērota konfidencialitāte, kas jāievēro visiem kolēģiem. Būtībā mums jābūt tik cietiem, nelokāmiem un stipriem, kā lieliem laukameņiem, jābūt pārliecinātiem par to, ko un kāpēc darām un kā jebkuram atcerēties, ja rodas kādas šaubas, vai mēs gribētu, lai pret mums tā izturas, ja būtu klienta vai kolēģa vietā?</a:t>
            </a:r>
            <a:endParaRPr lang="lv-LV" dirty="0"/>
          </a:p>
        </p:txBody>
      </p:sp>
      <p:sp>
        <p:nvSpPr>
          <p:cNvPr id="4" name="Slide Number Placeholder 3"/>
          <p:cNvSpPr>
            <a:spLocks noGrp="1"/>
          </p:cNvSpPr>
          <p:nvPr>
            <p:ph type="sldNum" sz="quarter" idx="10"/>
          </p:nvPr>
        </p:nvSpPr>
        <p:spPr/>
        <p:txBody>
          <a:bodyPr/>
          <a:lstStyle/>
          <a:p>
            <a:fld id="{0B4D0EA8-190E-436F-993C-BB45ECA9A389}" type="slidenum">
              <a:rPr lang="lv-LV" smtClean="0"/>
              <a:t>4</a:t>
            </a:fld>
            <a:endParaRPr lang="lv-LV"/>
          </a:p>
        </p:txBody>
      </p:sp>
    </p:spTree>
    <p:extLst>
      <p:ext uri="{BB962C8B-B14F-4D97-AF65-F5344CB8AC3E}">
        <p14:creationId xmlns:p14="http://schemas.microsoft.com/office/powerpoint/2010/main" val="2409986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Misija – ja šo darbu pieņemu kā misiju, tad varu izdarīt vairāk, nekā tad, ja pieņemu un mana attieksme ir kā</a:t>
            </a:r>
            <a:r>
              <a:rPr lang="lv-LV" baseline="0" dirty="0" smtClean="0"/>
              <a:t> pret maizes darbu. ‘’Es’’- privātais asociējas ar intimitāti, māju attiecībām, vēlmēm, pārdomām, publiskais – ar uzvedību sabiedrībā. Problēmas ir tad, kad privātais ienāk publiskajā telpā.</a:t>
            </a:r>
            <a:endParaRPr lang="lv-LV" dirty="0"/>
          </a:p>
        </p:txBody>
      </p:sp>
      <p:sp>
        <p:nvSpPr>
          <p:cNvPr id="4" name="Slide Number Placeholder 3"/>
          <p:cNvSpPr>
            <a:spLocks noGrp="1"/>
          </p:cNvSpPr>
          <p:nvPr>
            <p:ph type="sldNum" sz="quarter" idx="10"/>
          </p:nvPr>
        </p:nvSpPr>
        <p:spPr/>
        <p:txBody>
          <a:bodyPr/>
          <a:lstStyle/>
          <a:p>
            <a:fld id="{0B4D0EA8-190E-436F-993C-BB45ECA9A389}" type="slidenum">
              <a:rPr lang="lv-LV" smtClean="0"/>
              <a:t>5</a:t>
            </a:fld>
            <a:endParaRPr lang="lv-LV"/>
          </a:p>
        </p:txBody>
      </p:sp>
    </p:spTree>
    <p:extLst>
      <p:ext uri="{BB962C8B-B14F-4D97-AF65-F5344CB8AC3E}">
        <p14:creationId xmlns:p14="http://schemas.microsoft.com/office/powerpoint/2010/main" val="1102494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Kā atrisināt vērtību konfliktus starp SD personiskajām un profesionālajām vērtībām, kā arī SD un klienta vērtībām. Konfidencialitāte – lauku reģionos atļaušos</a:t>
            </a:r>
            <a:r>
              <a:rPr lang="lv-LV" baseline="0" dirty="0" smtClean="0"/>
              <a:t> teikt ir pat neiespējama, jo visi visu zin labāk</a:t>
            </a:r>
            <a:endParaRPr lang="lv-LV" dirty="0"/>
          </a:p>
        </p:txBody>
      </p:sp>
      <p:sp>
        <p:nvSpPr>
          <p:cNvPr id="4" name="Slide Number Placeholder 3"/>
          <p:cNvSpPr>
            <a:spLocks noGrp="1"/>
          </p:cNvSpPr>
          <p:nvPr>
            <p:ph type="sldNum" sz="quarter" idx="10"/>
          </p:nvPr>
        </p:nvSpPr>
        <p:spPr/>
        <p:txBody>
          <a:bodyPr/>
          <a:lstStyle/>
          <a:p>
            <a:fld id="{0B4D0EA8-190E-436F-993C-BB45ECA9A389}" type="slidenum">
              <a:rPr lang="lv-LV" smtClean="0"/>
              <a:t>6</a:t>
            </a:fld>
            <a:endParaRPr lang="lv-LV"/>
          </a:p>
        </p:txBody>
      </p:sp>
    </p:spTree>
    <p:extLst>
      <p:ext uri="{BB962C8B-B14F-4D97-AF65-F5344CB8AC3E}">
        <p14:creationId xmlns:p14="http://schemas.microsoft.com/office/powerpoint/2010/main" val="519087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73445744-3CD3-4852-8517-4965F34B85D0}" type="datetimeFigureOut">
              <a:rPr lang="lv-LV" smtClean="0"/>
              <a:t>20.03.2017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D68F561-82C0-470D-AA19-701C127F4210}" type="slidenum">
              <a:rPr lang="lv-LV" smtClean="0"/>
              <a:t>‹#›</a:t>
            </a:fld>
            <a:endParaRPr lang="lv-LV"/>
          </a:p>
        </p:txBody>
      </p:sp>
    </p:spTree>
    <p:extLst>
      <p:ext uri="{BB962C8B-B14F-4D97-AF65-F5344CB8AC3E}">
        <p14:creationId xmlns:p14="http://schemas.microsoft.com/office/powerpoint/2010/main" val="146400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73445744-3CD3-4852-8517-4965F34B85D0}" type="datetimeFigureOut">
              <a:rPr lang="lv-LV" smtClean="0"/>
              <a:t>20.03.2017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D68F561-82C0-470D-AA19-701C127F4210}" type="slidenum">
              <a:rPr lang="lv-LV" smtClean="0"/>
              <a:t>‹#›</a:t>
            </a:fld>
            <a:endParaRPr lang="lv-LV"/>
          </a:p>
        </p:txBody>
      </p:sp>
    </p:spTree>
    <p:extLst>
      <p:ext uri="{BB962C8B-B14F-4D97-AF65-F5344CB8AC3E}">
        <p14:creationId xmlns:p14="http://schemas.microsoft.com/office/powerpoint/2010/main" val="58767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73445744-3CD3-4852-8517-4965F34B85D0}" type="datetimeFigureOut">
              <a:rPr lang="lv-LV" smtClean="0"/>
              <a:t>20.03.2017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D68F561-82C0-470D-AA19-701C127F4210}" type="slidenum">
              <a:rPr lang="lv-LV" smtClean="0"/>
              <a:t>‹#›</a:t>
            </a:fld>
            <a:endParaRPr lang="lv-LV"/>
          </a:p>
        </p:txBody>
      </p:sp>
    </p:spTree>
    <p:extLst>
      <p:ext uri="{BB962C8B-B14F-4D97-AF65-F5344CB8AC3E}">
        <p14:creationId xmlns:p14="http://schemas.microsoft.com/office/powerpoint/2010/main" val="1055774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73445744-3CD3-4852-8517-4965F34B85D0}" type="datetimeFigureOut">
              <a:rPr lang="lv-LV" smtClean="0"/>
              <a:t>20.03.2017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D68F561-82C0-470D-AA19-701C127F4210}" type="slidenum">
              <a:rPr lang="lv-LV" smtClean="0"/>
              <a:t>‹#›</a:t>
            </a:fld>
            <a:endParaRPr lang="lv-LV"/>
          </a:p>
        </p:txBody>
      </p:sp>
    </p:spTree>
    <p:extLst>
      <p:ext uri="{BB962C8B-B14F-4D97-AF65-F5344CB8AC3E}">
        <p14:creationId xmlns:p14="http://schemas.microsoft.com/office/powerpoint/2010/main" val="1244698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445744-3CD3-4852-8517-4965F34B85D0}" type="datetimeFigureOut">
              <a:rPr lang="lv-LV" smtClean="0"/>
              <a:t>20.03.2017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D68F561-82C0-470D-AA19-701C127F4210}" type="slidenum">
              <a:rPr lang="lv-LV" smtClean="0"/>
              <a:t>‹#›</a:t>
            </a:fld>
            <a:endParaRPr lang="lv-LV"/>
          </a:p>
        </p:txBody>
      </p:sp>
    </p:spTree>
    <p:extLst>
      <p:ext uri="{BB962C8B-B14F-4D97-AF65-F5344CB8AC3E}">
        <p14:creationId xmlns:p14="http://schemas.microsoft.com/office/powerpoint/2010/main" val="3190374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73445744-3CD3-4852-8517-4965F34B85D0}" type="datetimeFigureOut">
              <a:rPr lang="lv-LV" smtClean="0"/>
              <a:t>20.03.2017</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D68F561-82C0-470D-AA19-701C127F4210}" type="slidenum">
              <a:rPr lang="lv-LV" smtClean="0"/>
              <a:t>‹#›</a:t>
            </a:fld>
            <a:endParaRPr lang="lv-LV"/>
          </a:p>
        </p:txBody>
      </p:sp>
    </p:spTree>
    <p:extLst>
      <p:ext uri="{BB962C8B-B14F-4D97-AF65-F5344CB8AC3E}">
        <p14:creationId xmlns:p14="http://schemas.microsoft.com/office/powerpoint/2010/main" val="156187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73445744-3CD3-4852-8517-4965F34B85D0}" type="datetimeFigureOut">
              <a:rPr lang="lv-LV" smtClean="0"/>
              <a:t>20.03.2017</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5D68F561-82C0-470D-AA19-701C127F4210}" type="slidenum">
              <a:rPr lang="lv-LV" smtClean="0"/>
              <a:t>‹#›</a:t>
            </a:fld>
            <a:endParaRPr lang="lv-LV"/>
          </a:p>
        </p:txBody>
      </p:sp>
    </p:spTree>
    <p:extLst>
      <p:ext uri="{BB962C8B-B14F-4D97-AF65-F5344CB8AC3E}">
        <p14:creationId xmlns:p14="http://schemas.microsoft.com/office/powerpoint/2010/main" val="1481426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73445744-3CD3-4852-8517-4965F34B85D0}" type="datetimeFigureOut">
              <a:rPr lang="lv-LV" smtClean="0"/>
              <a:t>20.03.2017</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5D68F561-82C0-470D-AA19-701C127F4210}" type="slidenum">
              <a:rPr lang="lv-LV" smtClean="0"/>
              <a:t>‹#›</a:t>
            </a:fld>
            <a:endParaRPr lang="lv-LV"/>
          </a:p>
        </p:txBody>
      </p:sp>
    </p:spTree>
    <p:extLst>
      <p:ext uri="{BB962C8B-B14F-4D97-AF65-F5344CB8AC3E}">
        <p14:creationId xmlns:p14="http://schemas.microsoft.com/office/powerpoint/2010/main" val="3376353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445744-3CD3-4852-8517-4965F34B85D0}" type="datetimeFigureOut">
              <a:rPr lang="lv-LV" smtClean="0"/>
              <a:t>20.03.2017</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5D68F561-82C0-470D-AA19-701C127F4210}" type="slidenum">
              <a:rPr lang="lv-LV" smtClean="0"/>
              <a:t>‹#›</a:t>
            </a:fld>
            <a:endParaRPr lang="lv-LV"/>
          </a:p>
        </p:txBody>
      </p:sp>
    </p:spTree>
    <p:extLst>
      <p:ext uri="{BB962C8B-B14F-4D97-AF65-F5344CB8AC3E}">
        <p14:creationId xmlns:p14="http://schemas.microsoft.com/office/powerpoint/2010/main" val="196932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445744-3CD3-4852-8517-4965F34B85D0}" type="datetimeFigureOut">
              <a:rPr lang="lv-LV" smtClean="0"/>
              <a:t>20.03.2017</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D68F561-82C0-470D-AA19-701C127F4210}" type="slidenum">
              <a:rPr lang="lv-LV" smtClean="0"/>
              <a:t>‹#›</a:t>
            </a:fld>
            <a:endParaRPr lang="lv-LV"/>
          </a:p>
        </p:txBody>
      </p:sp>
    </p:spTree>
    <p:extLst>
      <p:ext uri="{BB962C8B-B14F-4D97-AF65-F5344CB8AC3E}">
        <p14:creationId xmlns:p14="http://schemas.microsoft.com/office/powerpoint/2010/main" val="2032990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445744-3CD3-4852-8517-4965F34B85D0}" type="datetimeFigureOut">
              <a:rPr lang="lv-LV" smtClean="0"/>
              <a:t>20.03.2017</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D68F561-82C0-470D-AA19-701C127F4210}" type="slidenum">
              <a:rPr lang="lv-LV" smtClean="0"/>
              <a:t>‹#›</a:t>
            </a:fld>
            <a:endParaRPr lang="lv-LV"/>
          </a:p>
        </p:txBody>
      </p:sp>
    </p:spTree>
    <p:extLst>
      <p:ext uri="{BB962C8B-B14F-4D97-AF65-F5344CB8AC3E}">
        <p14:creationId xmlns:p14="http://schemas.microsoft.com/office/powerpoint/2010/main" val="1623123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445744-3CD3-4852-8517-4965F34B85D0}" type="datetimeFigureOut">
              <a:rPr lang="lv-LV" smtClean="0"/>
              <a:t>20.03.2017</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68F561-82C0-470D-AA19-701C127F4210}" type="slidenum">
              <a:rPr lang="lv-LV" smtClean="0"/>
              <a:t>‹#›</a:t>
            </a:fld>
            <a:endParaRPr lang="lv-LV"/>
          </a:p>
        </p:txBody>
      </p:sp>
    </p:spTree>
    <p:extLst>
      <p:ext uri="{BB962C8B-B14F-4D97-AF65-F5344CB8AC3E}">
        <p14:creationId xmlns:p14="http://schemas.microsoft.com/office/powerpoint/2010/main" val="3799881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2817"/>
            <a:ext cx="7772400" cy="1827634"/>
          </a:xfrm>
        </p:spPr>
        <p:txBody>
          <a:bodyPr>
            <a:normAutofit fontScale="90000"/>
          </a:bodyPr>
          <a:lstStyle/>
          <a:p>
            <a:r>
              <a:rPr lang="lv-LV" sz="5300" b="1" i="1" dirty="0" smtClean="0">
                <a:latin typeface="Garamond" panose="02020404030301010803" pitchFamily="18" charset="0"/>
              </a:rPr>
              <a:t>Ētika sociālajā darbā</a:t>
            </a:r>
            <a:r>
              <a:rPr lang="lv-LV" b="1" dirty="0" smtClean="0">
                <a:latin typeface="Garamond" panose="02020404030301010803" pitchFamily="18" charset="0"/>
              </a:rPr>
              <a:t/>
            </a:r>
            <a:br>
              <a:rPr lang="lv-LV" b="1" dirty="0" smtClean="0">
                <a:latin typeface="Garamond" panose="02020404030301010803" pitchFamily="18" charset="0"/>
              </a:rPr>
            </a:br>
            <a:r>
              <a:rPr lang="lv-LV" b="1" dirty="0" smtClean="0">
                <a:latin typeface="Garamond" panose="02020404030301010803" pitchFamily="18" charset="0"/>
              </a:rPr>
              <a:t/>
            </a:r>
            <a:br>
              <a:rPr lang="lv-LV" b="1" dirty="0" smtClean="0">
                <a:latin typeface="Garamond" panose="02020404030301010803" pitchFamily="18" charset="0"/>
              </a:rPr>
            </a:br>
            <a:r>
              <a:rPr lang="lv-LV" sz="3200" b="1" dirty="0" smtClean="0">
                <a:latin typeface="Garamond" panose="02020404030301010803" pitchFamily="18" charset="0"/>
              </a:rPr>
              <a:t>Praktiķa viedoklis</a:t>
            </a:r>
            <a:endParaRPr lang="lv-LV" b="1" dirty="0">
              <a:latin typeface="Garamond" panose="02020404030301010803" pitchFamily="18" charset="0"/>
            </a:endParaRPr>
          </a:p>
        </p:txBody>
      </p:sp>
      <p:sp>
        <p:nvSpPr>
          <p:cNvPr id="3" name="Subtitle 2"/>
          <p:cNvSpPr>
            <a:spLocks noGrp="1"/>
          </p:cNvSpPr>
          <p:nvPr>
            <p:ph type="subTitle" idx="1"/>
          </p:nvPr>
        </p:nvSpPr>
        <p:spPr/>
        <p:txBody>
          <a:bodyPr>
            <a:normAutofit/>
          </a:bodyPr>
          <a:lstStyle/>
          <a:p>
            <a:pPr algn="r"/>
            <a:r>
              <a:rPr lang="lv-LV" sz="2800" b="1" dirty="0" smtClean="0">
                <a:solidFill>
                  <a:schemeClr val="tx1"/>
                </a:solidFill>
              </a:rPr>
              <a:t>Ilze Jansiņa</a:t>
            </a:r>
          </a:p>
          <a:p>
            <a:pPr algn="r"/>
            <a:r>
              <a:rPr lang="lv-LV" sz="2000" dirty="0" smtClean="0">
                <a:solidFill>
                  <a:schemeClr val="tx1"/>
                </a:solidFill>
              </a:rPr>
              <a:t>Madonas novada pašvaldības</a:t>
            </a:r>
          </a:p>
          <a:p>
            <a:pPr algn="r"/>
            <a:r>
              <a:rPr lang="lv-LV" sz="2000" dirty="0" smtClean="0">
                <a:solidFill>
                  <a:schemeClr val="tx1"/>
                </a:solidFill>
              </a:rPr>
              <a:t>Sociālā dienesta sociālā darbiniece</a:t>
            </a:r>
          </a:p>
          <a:p>
            <a:pPr algn="r"/>
            <a:r>
              <a:rPr lang="lv-LV" sz="2000" dirty="0" smtClean="0">
                <a:solidFill>
                  <a:schemeClr val="tx1"/>
                </a:solidFill>
              </a:rPr>
              <a:t>Sociālo darbinieku biedrības biedre</a:t>
            </a:r>
            <a:endParaRPr lang="lv-LV" sz="2000" dirty="0">
              <a:solidFill>
                <a:schemeClr val="tx1"/>
              </a:solidFill>
            </a:endParaRPr>
          </a:p>
        </p:txBody>
      </p:sp>
    </p:spTree>
    <p:extLst>
      <p:ext uri="{BB962C8B-B14F-4D97-AF65-F5344CB8AC3E}">
        <p14:creationId xmlns:p14="http://schemas.microsoft.com/office/powerpoint/2010/main" val="32152318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4800600"/>
            <a:ext cx="5515000" cy="68560"/>
          </a:xfrm>
        </p:spPr>
        <p:txBody>
          <a:bodyPr>
            <a:normAutofit fontScale="90000"/>
          </a:bodyPr>
          <a:lstStyle/>
          <a:p>
            <a:endParaRPr lang="lv-LV" dirty="0"/>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10556" r="10556"/>
          <a:stretch>
            <a:fillRect/>
          </a:stretch>
        </p:blipFill>
        <p:spPr>
          <a:xfrm>
            <a:off x="1792288" y="612774"/>
            <a:ext cx="5486400" cy="4256385"/>
          </a:xfrm>
        </p:spPr>
      </p:pic>
      <p:sp>
        <p:nvSpPr>
          <p:cNvPr id="4" name="Text Placeholder 3"/>
          <p:cNvSpPr>
            <a:spLocks noGrp="1"/>
          </p:cNvSpPr>
          <p:nvPr>
            <p:ph type="body" sz="half" idx="2"/>
          </p:nvPr>
        </p:nvSpPr>
        <p:spPr>
          <a:xfrm>
            <a:off x="1792288" y="4941168"/>
            <a:ext cx="5486400" cy="1231032"/>
          </a:xfrm>
        </p:spPr>
        <p:txBody>
          <a:bodyPr>
            <a:noAutofit/>
          </a:bodyPr>
          <a:lstStyle/>
          <a:p>
            <a:pPr algn="just"/>
            <a:r>
              <a:rPr lang="lv-LV" sz="1800" dirty="0" smtClean="0">
                <a:latin typeface="Garamond" panose="02020404030301010803" pitchFamily="18" charset="0"/>
              </a:rPr>
              <a:t>	Lauku ceļš, </a:t>
            </a:r>
            <a:r>
              <a:rPr lang="lv-LV" sz="1800" dirty="0">
                <a:latin typeface="Garamond" panose="02020404030301010803" pitchFamily="18" charset="0"/>
              </a:rPr>
              <a:t>kā </a:t>
            </a:r>
            <a:r>
              <a:rPr lang="lv-LV" sz="1800" dirty="0" smtClean="0">
                <a:latin typeface="Garamond" panose="02020404030301010803" pitchFamily="18" charset="0"/>
              </a:rPr>
              <a:t>simbols, </a:t>
            </a:r>
            <a:r>
              <a:rPr lang="lv-LV" sz="1800" dirty="0">
                <a:latin typeface="Garamond" panose="02020404030301010803" pitchFamily="18" charset="0"/>
              </a:rPr>
              <a:t>tam, ka mūsu darbs nebūt nav gluds, jāspēj uzaut zābaki un izbrist cauri grūtībām, jo sociālais darbs nav rezultāts, tas ir process ar daudz izaicinājumiem.</a:t>
            </a:r>
          </a:p>
        </p:txBody>
      </p:sp>
    </p:spTree>
    <p:extLst>
      <p:ext uri="{BB962C8B-B14F-4D97-AF65-F5344CB8AC3E}">
        <p14:creationId xmlns:p14="http://schemas.microsoft.com/office/powerpoint/2010/main" val="2419285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i="1" dirty="0" smtClean="0">
                <a:latin typeface="Garamond" panose="02020404030301010803" pitchFamily="18" charset="0"/>
              </a:rPr>
              <a:t>Kas ir ētika?</a:t>
            </a:r>
            <a:endParaRPr lang="lv-LV" b="1" i="1" dirty="0">
              <a:latin typeface="Garamond" panose="02020404030301010803" pitchFamily="18" charset="0"/>
            </a:endParaRPr>
          </a:p>
        </p:txBody>
      </p:sp>
      <p:sp>
        <p:nvSpPr>
          <p:cNvPr id="3" name="Content Placeholder 2"/>
          <p:cNvSpPr>
            <a:spLocks noGrp="1"/>
          </p:cNvSpPr>
          <p:nvPr>
            <p:ph idx="1"/>
          </p:nvPr>
        </p:nvSpPr>
        <p:spPr/>
        <p:txBody>
          <a:bodyPr>
            <a:normAutofit fontScale="92500" lnSpcReduction="10000"/>
          </a:bodyPr>
          <a:lstStyle/>
          <a:p>
            <a:pPr marL="0" indent="0" algn="just">
              <a:buNone/>
            </a:pPr>
            <a:r>
              <a:rPr lang="lv-LV" dirty="0" smtClean="0"/>
              <a:t>	</a:t>
            </a:r>
            <a:r>
              <a:rPr lang="lv-LV" sz="2800" dirty="0" smtClean="0"/>
              <a:t>Ētika – filozofijas zinātne, kuras pētīšanas objekts ir morāle. Cilvēka rīcības modelis - ieradums, paradums, nerakstīts viedoklis, nostāja, daba, tikums, tikumība, etiķete, ētoss, labais, godprātība, integritāte jeb krietnums...</a:t>
            </a:r>
          </a:p>
          <a:p>
            <a:pPr marL="0" indent="0" algn="just">
              <a:buNone/>
            </a:pPr>
            <a:r>
              <a:rPr lang="lv-LV" sz="2800" dirty="0"/>
              <a:t>	</a:t>
            </a:r>
            <a:r>
              <a:rPr lang="lv-LV" sz="2800" dirty="0" smtClean="0"/>
              <a:t>Izturēties ‘’ētiski’’ nozīmē darīt tā, kā ir ierasts? Vai tomēr:</a:t>
            </a:r>
          </a:p>
          <a:p>
            <a:pPr algn="just">
              <a:buFont typeface="Wingdings" panose="05000000000000000000" pitchFamily="2" charset="2"/>
              <a:buChar char="Ø"/>
            </a:pPr>
            <a:r>
              <a:rPr lang="lv-LV" sz="2800" dirty="0" smtClean="0"/>
              <a:t>cieņas pilna attieksme pret jebkuru cilvēku; </a:t>
            </a:r>
          </a:p>
          <a:p>
            <a:pPr algn="just">
              <a:buFont typeface="Wingdings" panose="05000000000000000000" pitchFamily="2" charset="2"/>
              <a:buChar char="Ø"/>
            </a:pPr>
            <a:r>
              <a:rPr lang="lv-LV" sz="2800" dirty="0" smtClean="0"/>
              <a:t>pateicības jūtu un tolerances izkopšana nemitīgi;</a:t>
            </a:r>
          </a:p>
          <a:p>
            <a:pPr algn="just">
              <a:buFont typeface="Wingdings" panose="05000000000000000000" pitchFamily="2" charset="2"/>
              <a:buChar char="Ø"/>
            </a:pPr>
            <a:r>
              <a:rPr lang="lv-LV" sz="2800" dirty="0" smtClean="0"/>
              <a:t> cilvēka brīvības respektēšana; </a:t>
            </a:r>
          </a:p>
          <a:p>
            <a:pPr algn="just">
              <a:buFont typeface="Wingdings" panose="05000000000000000000" pitchFamily="2" charset="2"/>
              <a:buChar char="Ø"/>
            </a:pPr>
            <a:r>
              <a:rPr lang="lv-LV" sz="2800" dirty="0" smtClean="0"/>
              <a:t>diskriminācijas nepieļaušana?</a:t>
            </a:r>
            <a:endParaRPr lang="lv-LV" sz="2800" dirty="0"/>
          </a:p>
        </p:txBody>
      </p:sp>
    </p:spTree>
    <p:extLst>
      <p:ext uri="{BB962C8B-B14F-4D97-AF65-F5344CB8AC3E}">
        <p14:creationId xmlns:p14="http://schemas.microsoft.com/office/powerpoint/2010/main" val="8756981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4869160"/>
            <a:ext cx="5486400" cy="45719"/>
          </a:xfrm>
        </p:spPr>
        <p:txBody>
          <a:bodyPr>
            <a:normAutofit fontScale="90000"/>
          </a:bodyPr>
          <a:lstStyle/>
          <a:p>
            <a:endParaRPr lang="lv-LV" dirty="0"/>
          </a:p>
        </p:txBody>
      </p:sp>
      <p:pic>
        <p:nvPicPr>
          <p:cNvPr id="5" name="Picture Placeholder 4"/>
          <p:cNvPicPr>
            <a:picLocks noGrp="1" noChangeAspect="1"/>
          </p:cNvPicPr>
          <p:nvPr>
            <p:ph type="pic" idx="1"/>
          </p:nvPr>
        </p:nvPicPr>
        <p:blipFill>
          <a:blip r:embed="rId3">
            <a:extLst>
              <a:ext uri="{28A0092B-C50C-407E-A947-70E740481C1C}">
                <a14:useLocalDpi xmlns:a14="http://schemas.microsoft.com/office/drawing/2010/main" val="0"/>
              </a:ext>
            </a:extLst>
          </a:blip>
          <a:srcRect l="6944" r="6944"/>
          <a:stretch>
            <a:fillRect/>
          </a:stretch>
        </p:blipFill>
        <p:spPr>
          <a:xfrm>
            <a:off x="1792288" y="612774"/>
            <a:ext cx="5486400" cy="4328393"/>
          </a:xfrm>
        </p:spPr>
      </p:pic>
      <p:sp>
        <p:nvSpPr>
          <p:cNvPr id="4" name="Text Placeholder 3"/>
          <p:cNvSpPr>
            <a:spLocks noGrp="1"/>
          </p:cNvSpPr>
          <p:nvPr>
            <p:ph type="body" sz="half" idx="2"/>
          </p:nvPr>
        </p:nvSpPr>
        <p:spPr>
          <a:xfrm>
            <a:off x="1792288" y="5085184"/>
            <a:ext cx="5486400" cy="1087016"/>
          </a:xfrm>
        </p:spPr>
        <p:txBody>
          <a:bodyPr>
            <a:noAutofit/>
          </a:bodyPr>
          <a:lstStyle/>
          <a:p>
            <a:pPr algn="just"/>
            <a:r>
              <a:rPr lang="lv-LV" sz="2000" dirty="0" smtClean="0">
                <a:latin typeface="Garamond" panose="02020404030301010803" pitchFamily="18" charset="0"/>
              </a:rPr>
              <a:t>	SD jābūt cietiem, nelokāmiem, stipriem kā laukakmenim un pārliecinātam par to, ko un kāpēc darām.</a:t>
            </a:r>
            <a:endParaRPr lang="lv-LV" sz="2000" dirty="0">
              <a:latin typeface="Garamond" panose="02020404030301010803" pitchFamily="18" charset="0"/>
            </a:endParaRPr>
          </a:p>
        </p:txBody>
      </p:sp>
    </p:spTree>
    <p:extLst>
      <p:ext uri="{BB962C8B-B14F-4D97-AF65-F5344CB8AC3E}">
        <p14:creationId xmlns:p14="http://schemas.microsoft.com/office/powerpoint/2010/main" val="2191121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i="1" dirty="0" smtClean="0">
                <a:latin typeface="Garamond" panose="02020404030301010803" pitchFamily="18" charset="0"/>
              </a:rPr>
              <a:t>Manas atziņas</a:t>
            </a:r>
            <a:endParaRPr lang="lv-LV" b="1" i="1" dirty="0">
              <a:latin typeface="Garamond" panose="02020404030301010803" pitchFamily="18" charset="0"/>
            </a:endParaRPr>
          </a:p>
        </p:txBody>
      </p:sp>
      <p:sp>
        <p:nvSpPr>
          <p:cNvPr id="3" name="Content Placeholder 2"/>
          <p:cNvSpPr>
            <a:spLocks noGrp="1"/>
          </p:cNvSpPr>
          <p:nvPr>
            <p:ph idx="1"/>
          </p:nvPr>
        </p:nvSpPr>
        <p:spPr/>
        <p:txBody>
          <a:bodyPr>
            <a:normAutofit fontScale="70000" lnSpcReduction="20000"/>
          </a:bodyPr>
          <a:lstStyle/>
          <a:p>
            <a:r>
              <a:rPr lang="lv-LV" sz="2800" dirty="0" smtClean="0"/>
              <a:t>Profesionālis nav tikai tas, kas apguvis SD zināšanas, prasmes un iemaņas, bet ir personība;</a:t>
            </a:r>
          </a:p>
          <a:p>
            <a:r>
              <a:rPr lang="lv-LV" sz="2800" dirty="0" smtClean="0"/>
              <a:t>Personības iezīme ir tieši ētiska rīcība;</a:t>
            </a:r>
          </a:p>
          <a:p>
            <a:r>
              <a:rPr lang="lv-LV" sz="2800" dirty="0" smtClean="0"/>
              <a:t>Jo lielāka personība ar ētisku rīcību, jo mazāk pakļauta ‘’izdegšanai’’;</a:t>
            </a:r>
          </a:p>
          <a:p>
            <a:r>
              <a:rPr lang="lv-LV" sz="2800" dirty="0" smtClean="0"/>
              <a:t>Sociālais darbs – misija;</a:t>
            </a:r>
          </a:p>
          <a:p>
            <a:r>
              <a:rPr lang="lv-LV" sz="2800" dirty="0" smtClean="0"/>
              <a:t>Viss sākas ar sevi – mudinājums domāt par sevi, lai mainītu dzīvi kopumā;</a:t>
            </a:r>
          </a:p>
          <a:p>
            <a:r>
              <a:rPr lang="lv-LV" sz="2800" dirty="0" smtClean="0"/>
              <a:t>Ētika līdzdarbojas reālajos personiskajos notikumos;</a:t>
            </a:r>
          </a:p>
          <a:p>
            <a:r>
              <a:rPr lang="lv-LV" sz="2800" dirty="0" smtClean="0"/>
              <a:t>Pašterapija – sevis apzināšanās, izprašana, pašanalīze;</a:t>
            </a:r>
          </a:p>
          <a:p>
            <a:r>
              <a:rPr lang="lv-LV" sz="2800" dirty="0" smtClean="0"/>
              <a:t>Prast pārvaldīt savu dzīvi un rīcību pilnīgāk, labāk, tālredzīgāk;</a:t>
            </a:r>
          </a:p>
          <a:p>
            <a:r>
              <a:rPr lang="lv-LV" sz="2800" dirty="0" smtClean="0"/>
              <a:t>Ētika rosina domāt un just plašāk par praktiski, tehniski un juridiski pareizi atrisinātu situāciju;</a:t>
            </a:r>
          </a:p>
          <a:p>
            <a:r>
              <a:rPr lang="lv-LV" sz="2800" dirty="0" smtClean="0"/>
              <a:t>Ētika nav dzīves māksla sašaurinātā nozīmē, bet radoša brīvība;</a:t>
            </a:r>
          </a:p>
          <a:p>
            <a:r>
              <a:rPr lang="lv-LV" sz="2800" dirty="0" smtClean="0"/>
              <a:t>Ētika ir garīgums</a:t>
            </a:r>
            <a:endParaRPr lang="lv-LV" sz="2800" dirty="0"/>
          </a:p>
        </p:txBody>
      </p:sp>
    </p:spTree>
    <p:extLst>
      <p:ext uri="{BB962C8B-B14F-4D97-AF65-F5344CB8AC3E}">
        <p14:creationId xmlns:p14="http://schemas.microsoft.com/office/powerpoint/2010/main" val="3244814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i="1" dirty="0" smtClean="0">
                <a:latin typeface="Garamond" panose="02020404030301010803" pitchFamily="18" charset="0"/>
              </a:rPr>
              <a:t>Manas dilemmas</a:t>
            </a:r>
            <a:endParaRPr lang="lv-LV" b="1" i="1" dirty="0">
              <a:latin typeface="Garamond" panose="02020404030301010803" pitchFamily="18" charset="0"/>
            </a:endParaRPr>
          </a:p>
        </p:txBody>
      </p:sp>
      <p:sp>
        <p:nvSpPr>
          <p:cNvPr id="3" name="Content Placeholder 2"/>
          <p:cNvSpPr>
            <a:spLocks noGrp="1"/>
          </p:cNvSpPr>
          <p:nvPr>
            <p:ph idx="1"/>
          </p:nvPr>
        </p:nvSpPr>
        <p:spPr/>
        <p:txBody>
          <a:bodyPr>
            <a:normAutofit/>
          </a:bodyPr>
          <a:lstStyle/>
          <a:p>
            <a:r>
              <a:rPr lang="lv-LV" sz="2400" dirty="0" smtClean="0">
                <a:latin typeface="Garamond" panose="02020404030301010803" pitchFamily="18" charset="0"/>
              </a:rPr>
              <a:t>Personiskās un profesionālās vērtības</a:t>
            </a:r>
          </a:p>
          <a:p>
            <a:r>
              <a:rPr lang="lv-LV" sz="2400" dirty="0" smtClean="0">
                <a:latin typeface="Garamond" panose="02020404030301010803" pitchFamily="18" charset="0"/>
              </a:rPr>
              <a:t>Konfidencialitāte</a:t>
            </a:r>
          </a:p>
          <a:p>
            <a:r>
              <a:rPr lang="lv-LV" sz="2400" dirty="0" smtClean="0">
                <a:latin typeface="Garamond" panose="02020404030301010803" pitchFamily="18" charset="0"/>
              </a:rPr>
              <a:t>Patiesības teikšana</a:t>
            </a:r>
          </a:p>
          <a:p>
            <a:r>
              <a:rPr lang="lv-LV" sz="2400" dirty="0" smtClean="0">
                <a:latin typeface="Garamond" panose="02020404030301010803" pitchFamily="18" charset="0"/>
              </a:rPr>
              <a:t>Kontrole...robežas, kolēģu pārkāpumu atklāšana</a:t>
            </a:r>
          </a:p>
          <a:p>
            <a:r>
              <a:rPr lang="lv-LV" sz="2400" dirty="0" smtClean="0">
                <a:latin typeface="Garamond" panose="02020404030301010803" pitchFamily="18" charset="0"/>
              </a:rPr>
              <a:t>Citu atbildība ( klients, kolēģi, institūcija/vadība)</a:t>
            </a:r>
          </a:p>
          <a:p>
            <a:r>
              <a:rPr lang="lv-LV" sz="2400" dirty="0" smtClean="0">
                <a:latin typeface="Garamond" panose="02020404030301010803" pitchFamily="18" charset="0"/>
              </a:rPr>
              <a:t>Aizbildnieciskums</a:t>
            </a:r>
          </a:p>
          <a:p>
            <a:r>
              <a:rPr lang="lv-LV" sz="2400" dirty="0" smtClean="0">
                <a:latin typeface="Garamond" panose="02020404030301010803" pitchFamily="18" charset="0"/>
              </a:rPr>
              <a:t>Mana atbildība par to ko dara citi un kā ietekmē</a:t>
            </a:r>
          </a:p>
          <a:p>
            <a:r>
              <a:rPr lang="lv-LV" sz="2400" dirty="0" smtClean="0">
                <a:latin typeface="Garamond" panose="02020404030301010803" pitchFamily="18" charset="0"/>
              </a:rPr>
              <a:t>Likumu un noteikumu ievērošana</a:t>
            </a:r>
          </a:p>
          <a:p>
            <a:r>
              <a:rPr lang="lv-LV" sz="2400" dirty="0" smtClean="0">
                <a:latin typeface="Garamond" panose="02020404030301010803" pitchFamily="18" charset="0"/>
              </a:rPr>
              <a:t>Resursu sadalīšana, vienlīdzība</a:t>
            </a:r>
          </a:p>
          <a:p>
            <a:pPr marL="0" indent="0">
              <a:buNone/>
            </a:pPr>
            <a:endParaRPr lang="lv-LV" sz="2400" dirty="0" smtClean="0">
              <a:latin typeface="Garamond" panose="02020404030301010803" pitchFamily="18" charset="0"/>
            </a:endParaRPr>
          </a:p>
        </p:txBody>
      </p:sp>
    </p:spTree>
    <p:extLst>
      <p:ext uri="{BB962C8B-B14F-4D97-AF65-F5344CB8AC3E}">
        <p14:creationId xmlns:p14="http://schemas.microsoft.com/office/powerpoint/2010/main" val="21515571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b="1" i="1" dirty="0" smtClean="0">
                <a:latin typeface="Garamond" panose="02020404030301010803" pitchFamily="18" charset="0"/>
              </a:rPr>
              <a:t>Secinājumi</a:t>
            </a:r>
            <a:endParaRPr lang="lv-LV" b="1" i="1" dirty="0">
              <a:latin typeface="Garamond" panose="02020404030301010803" pitchFamily="18" charset="0"/>
            </a:endParaRPr>
          </a:p>
        </p:txBody>
      </p:sp>
      <p:sp>
        <p:nvSpPr>
          <p:cNvPr id="3" name="Content Placeholder 2"/>
          <p:cNvSpPr>
            <a:spLocks noGrp="1"/>
          </p:cNvSpPr>
          <p:nvPr>
            <p:ph idx="1"/>
          </p:nvPr>
        </p:nvSpPr>
        <p:spPr/>
        <p:txBody>
          <a:bodyPr>
            <a:normAutofit fontScale="77500" lnSpcReduction="20000"/>
          </a:bodyPr>
          <a:lstStyle/>
          <a:p>
            <a:r>
              <a:rPr lang="lv-LV" sz="2800" dirty="0" smtClean="0"/>
              <a:t>Būt pārliecinātam par sevi</a:t>
            </a:r>
          </a:p>
          <a:p>
            <a:r>
              <a:rPr lang="lv-LV" sz="2800" dirty="0" smtClean="0"/>
              <a:t>Profesionalitāte</a:t>
            </a:r>
          </a:p>
          <a:p>
            <a:r>
              <a:rPr lang="lv-LV" sz="2800" dirty="0" smtClean="0"/>
              <a:t>Saprast un pieņemt klientu situāciju daudzveidības</a:t>
            </a:r>
          </a:p>
          <a:p>
            <a:r>
              <a:rPr lang="lv-LV" sz="2800" dirty="0" smtClean="0"/>
              <a:t>Novērtēt savas un klienta individuālās vērtības, saprast un pieņemt tās</a:t>
            </a:r>
          </a:p>
          <a:p>
            <a:r>
              <a:rPr lang="lv-LV" sz="2800" dirty="0" smtClean="0"/>
              <a:t>Nekritizēt</a:t>
            </a:r>
          </a:p>
          <a:p>
            <a:r>
              <a:rPr lang="lv-LV" sz="2800" dirty="0" smtClean="0"/>
              <a:t>Būt atbalstošam, pieejamam!</a:t>
            </a:r>
          </a:p>
          <a:p>
            <a:r>
              <a:rPr lang="lv-LV" sz="2800" dirty="0" smtClean="0"/>
              <a:t>Pieņemt klienta brīvu gribu, respektējot klienta dzīves ritmu</a:t>
            </a:r>
          </a:p>
          <a:p>
            <a:r>
              <a:rPr lang="lv-LV" sz="2800" dirty="0" smtClean="0"/>
              <a:t>Akceptēt atsaucību, kad tā ir saprātīga</a:t>
            </a:r>
          </a:p>
          <a:p>
            <a:r>
              <a:rPr lang="lv-LV" sz="2800" dirty="0" smtClean="0"/>
              <a:t>Esi patiess – būt patiesam nozīmē būt pašam!</a:t>
            </a:r>
          </a:p>
          <a:p>
            <a:r>
              <a:rPr lang="lv-LV" sz="2800" dirty="0" smtClean="0"/>
              <a:t>Esi dabīgs – taktisks, nebūt divkosīgam</a:t>
            </a:r>
          </a:p>
          <a:p>
            <a:r>
              <a:rPr lang="lv-LV" sz="2800" dirty="0" smtClean="0"/>
              <a:t>Esi atklāts – būt spējīgam un pateikt to, ko domā</a:t>
            </a:r>
          </a:p>
          <a:p>
            <a:r>
              <a:rPr lang="lv-LV" sz="2800" dirty="0" smtClean="0"/>
              <a:t>Arī būt patiesam pret sevi un nepārvērtēt pārlieku savu lomu</a:t>
            </a:r>
          </a:p>
          <a:p>
            <a:endParaRPr lang="lv-LV" sz="2800" dirty="0" smtClean="0"/>
          </a:p>
          <a:p>
            <a:endParaRPr lang="lv-LV" sz="2800" dirty="0" smtClean="0"/>
          </a:p>
          <a:p>
            <a:endParaRPr lang="lv-LV" sz="2800" dirty="0"/>
          </a:p>
        </p:txBody>
      </p:sp>
    </p:spTree>
    <p:extLst>
      <p:ext uri="{BB962C8B-B14F-4D97-AF65-F5344CB8AC3E}">
        <p14:creationId xmlns:p14="http://schemas.microsoft.com/office/powerpoint/2010/main" val="11356254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792288" y="4754879"/>
            <a:ext cx="5444008" cy="45719"/>
          </a:xfrm>
        </p:spPr>
        <p:txBody>
          <a:bodyPr>
            <a:normAutofit fontScale="90000"/>
          </a:bodyPr>
          <a:lstStyle/>
          <a:p>
            <a:endParaRPr lang="lv-LV" dirty="0"/>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5417" r="5417"/>
          <a:stretch>
            <a:fillRect/>
          </a:stretch>
        </p:blipFill>
        <p:spPr>
          <a:xfrm>
            <a:off x="1475656" y="612774"/>
            <a:ext cx="6192688" cy="4400402"/>
          </a:xfrm>
        </p:spPr>
      </p:pic>
      <p:sp>
        <p:nvSpPr>
          <p:cNvPr id="4" name="Text Placeholder 3"/>
          <p:cNvSpPr>
            <a:spLocks noGrp="1"/>
          </p:cNvSpPr>
          <p:nvPr>
            <p:ph type="body" sz="half" idx="2"/>
          </p:nvPr>
        </p:nvSpPr>
        <p:spPr>
          <a:xfrm>
            <a:off x="1792288" y="5085184"/>
            <a:ext cx="5486400" cy="1087016"/>
          </a:xfrm>
        </p:spPr>
        <p:txBody>
          <a:bodyPr>
            <a:normAutofit/>
          </a:bodyPr>
          <a:lstStyle/>
          <a:p>
            <a:pPr algn="ctr"/>
            <a:r>
              <a:rPr lang="lv-LV" sz="4000" b="1" i="1" dirty="0" smtClean="0">
                <a:latin typeface="Garamond" panose="02020404030301010803" pitchFamily="18" charset="0"/>
              </a:rPr>
              <a:t>Paldies par uzmanību!</a:t>
            </a:r>
            <a:endParaRPr lang="lv-LV" sz="4000" b="1" i="1" dirty="0">
              <a:latin typeface="Garamond" panose="02020404030301010803" pitchFamily="18" charset="0"/>
            </a:endParaRPr>
          </a:p>
        </p:txBody>
      </p:sp>
    </p:spTree>
    <p:extLst>
      <p:ext uri="{BB962C8B-B14F-4D97-AF65-F5344CB8AC3E}">
        <p14:creationId xmlns:p14="http://schemas.microsoft.com/office/powerpoint/2010/main" val="19530734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381</TotalTime>
  <Words>548</Words>
  <Application>Microsoft Office PowerPoint</Application>
  <PresentationFormat>On-screen Show (4:3)</PresentationFormat>
  <Paragraphs>61</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Ētika sociālajā darbā  Praktiķa viedoklis</vt:lpstr>
      <vt:lpstr>PowerPoint Presentation</vt:lpstr>
      <vt:lpstr>Kas ir ētika?</vt:lpstr>
      <vt:lpstr>PowerPoint Presentation</vt:lpstr>
      <vt:lpstr>Manas atziņas</vt:lpstr>
      <vt:lpstr>Manas dilemmas</vt:lpstr>
      <vt:lpstr>Secinājumi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Ētika sociālajā darbā  Praktiķa viedoklis</dc:title>
  <dc:creator>Socialais</dc:creator>
  <cp:lastModifiedBy>Socialais</cp:lastModifiedBy>
  <cp:revision>33</cp:revision>
  <cp:lastPrinted>2017-03-20T08:39:10Z</cp:lastPrinted>
  <dcterms:created xsi:type="dcterms:W3CDTF">2017-03-10T12:27:04Z</dcterms:created>
  <dcterms:modified xsi:type="dcterms:W3CDTF">2017-03-20T08:54:53Z</dcterms:modified>
</cp:coreProperties>
</file>