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2" r:id="rId3"/>
    <p:sldId id="275" r:id="rId4"/>
    <p:sldId id="277" r:id="rId5"/>
    <p:sldId id="274" r:id="rId6"/>
    <p:sldId id="269" r:id="rId7"/>
    <p:sldId id="276" r:id="rId8"/>
    <p:sldId id="273" r:id="rId9"/>
    <p:sldId id="268" r:id="rId10"/>
    <p:sldId id="278" r:id="rId11"/>
    <p:sldId id="279" r:id="rId12"/>
    <p:sldId id="280" r:id="rId13"/>
    <p:sldId id="281" r:id="rId14"/>
    <p:sldId id="282" r:id="rId15"/>
    <p:sldId id="283" r:id="rId16"/>
    <p:sldId id="284" r:id="rId17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8B504-FF56-45F6-B592-CE53295844D3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A836A-4FEB-4FBE-AB4F-11BDEDCCC64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4964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62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57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98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89B76-D1FC-45F0-A2C1-E67E65184F77}" type="datetimeFigureOut">
              <a:rPr lang="lv-LV"/>
              <a:pPr>
                <a:defRPr/>
              </a:pPr>
              <a:t>21.01.2018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9351C-4019-411E-B115-AB0F0CBF37F0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11271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94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83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48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7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13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2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591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E5CF6-BBFD-4CB9-9214-10C8DFE71425}" type="datetimeFigureOut">
              <a:rPr lang="en-GB" smtClean="0"/>
              <a:t>21/01/2018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24E6F-5F3B-4ECB-BCA7-494174D27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42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lv-LV" dirty="0"/>
              <a:t>Autonomija un laba darīšana: situācijas kritisks vērtējums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63546"/>
            <a:ext cx="9144000" cy="1394254"/>
          </a:xfrm>
        </p:spPr>
        <p:txBody>
          <a:bodyPr>
            <a:normAutofit/>
          </a:bodyPr>
          <a:lstStyle/>
          <a:p>
            <a:pPr algn="l"/>
            <a:r>
              <a:rPr lang="lv-LV" sz="3200" dirty="0">
                <a:latin typeface="+mj-lt"/>
              </a:rPr>
              <a:t>Artis Svece (Latvijas Universitāte)</a:t>
            </a:r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1711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Kāpēc autonomija?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3200" dirty="0">
                <a:latin typeface="+mj-lt"/>
              </a:rPr>
              <a:t>pagātnes grēki,</a:t>
            </a:r>
          </a:p>
          <a:p>
            <a:r>
              <a:rPr lang="lv-LV" sz="3200" dirty="0" err="1">
                <a:latin typeface="+mj-lt"/>
              </a:rPr>
              <a:t>paternālisms</a:t>
            </a:r>
            <a:r>
              <a:rPr lang="lv-LV" sz="3200" dirty="0">
                <a:latin typeface="+mj-lt"/>
              </a:rPr>
              <a:t>,</a:t>
            </a:r>
          </a:p>
          <a:p>
            <a:r>
              <a:rPr lang="lv-LV" sz="3200" dirty="0">
                <a:latin typeface="+mj-lt"/>
              </a:rPr>
              <a:t>ilgtermiņa risinājumi.</a:t>
            </a:r>
          </a:p>
        </p:txBody>
      </p:sp>
    </p:spTree>
    <p:extLst>
      <p:ext uri="{BB962C8B-B14F-4D97-AF65-F5344CB8AC3E}">
        <p14:creationId xmlns:p14="http://schemas.microsoft.com/office/powerpoint/2010/main" val="2596253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Autonomijas ēnas puses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3200" dirty="0">
                <a:latin typeface="+mj-lt"/>
              </a:rPr>
              <a:t>racionalitātes pieņēmums,</a:t>
            </a:r>
          </a:p>
          <a:p>
            <a:r>
              <a:rPr lang="lv-LV" sz="3200" dirty="0">
                <a:latin typeface="+mj-lt"/>
              </a:rPr>
              <a:t>nežēlība.</a:t>
            </a:r>
          </a:p>
        </p:txBody>
      </p:sp>
    </p:spTree>
    <p:extLst>
      <p:ext uri="{BB962C8B-B14F-4D97-AF65-F5344CB8AC3E}">
        <p14:creationId xmlns:p14="http://schemas.microsoft.com/office/powerpoint/2010/main" val="343669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5400" dirty="0"/>
              <a:t>Labvēlības princips </a:t>
            </a:r>
            <a:br>
              <a:rPr lang="lv-LV" sz="5400" dirty="0"/>
            </a:br>
            <a:r>
              <a:rPr lang="lv-LV" sz="5400" dirty="0"/>
              <a:t>(</a:t>
            </a:r>
            <a:r>
              <a:rPr lang="lv-LV" sz="5400" i="1" dirty="0" err="1"/>
              <a:t>principle</a:t>
            </a:r>
            <a:r>
              <a:rPr lang="lv-LV" sz="5400" i="1" dirty="0"/>
              <a:t> </a:t>
            </a:r>
            <a:r>
              <a:rPr lang="lv-LV" sz="5400" i="1" dirty="0" err="1"/>
              <a:t>of</a:t>
            </a:r>
            <a:r>
              <a:rPr lang="lv-LV" sz="5400" i="1" dirty="0"/>
              <a:t> </a:t>
            </a:r>
            <a:r>
              <a:rPr lang="lv-LV" sz="5400" i="1" dirty="0" err="1"/>
              <a:t>charity</a:t>
            </a:r>
            <a:r>
              <a:rPr lang="lv-LV" sz="5400" dirty="0"/>
              <a:t>)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altLang="lv-LV" sz="4400" dirty="0">
                <a:latin typeface="+mj-lt"/>
              </a:rPr>
              <a:t>Nīls Vilsons, Donalds </a:t>
            </a:r>
            <a:r>
              <a:rPr lang="lv-LV" altLang="lv-LV" sz="4400" dirty="0" err="1">
                <a:latin typeface="+mj-lt"/>
              </a:rPr>
              <a:t>Deividsons</a:t>
            </a:r>
            <a:r>
              <a:rPr lang="lv-LV" altLang="lv-LV" sz="4400" dirty="0">
                <a:latin typeface="+mj-lt"/>
              </a:rPr>
              <a:t> u.c.</a:t>
            </a:r>
          </a:p>
          <a:p>
            <a:r>
              <a:rPr lang="lv-LV" altLang="lv-LV" sz="4400" dirty="0">
                <a:latin typeface="+mj-lt"/>
              </a:rPr>
              <a:t>labvēlības princips:</a:t>
            </a:r>
          </a:p>
          <a:p>
            <a:pPr lvl="1"/>
            <a:r>
              <a:rPr lang="lv-LV" altLang="lv-LV" sz="4400" dirty="0">
                <a:latin typeface="+mj-lt"/>
              </a:rPr>
              <a:t>no visiem iespējamiem skaidrojumiem izvēlamies to, kas izteikumu vai darbību skaidrotu visracionālāk,</a:t>
            </a:r>
          </a:p>
          <a:p>
            <a:r>
              <a:rPr lang="lv-LV" altLang="lv-LV" sz="4800" dirty="0">
                <a:latin typeface="+mj-lt"/>
              </a:rPr>
              <a:t>perspektīvas maiņa.</a:t>
            </a: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6324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576197"/>
            <a:ext cx="10972800" cy="5549967"/>
          </a:xfrm>
        </p:spPr>
        <p:txBody>
          <a:bodyPr/>
          <a:lstStyle/>
          <a:p>
            <a:r>
              <a:rPr lang="lv-LV" altLang="lv-LV" sz="4400" dirty="0" err="1">
                <a:latin typeface="+mj-lt"/>
              </a:rPr>
              <a:t>Bērnijs</a:t>
            </a:r>
            <a:r>
              <a:rPr lang="lv-LV" altLang="lv-LV" sz="4400" dirty="0">
                <a:latin typeface="+mj-lt"/>
              </a:rPr>
              <a:t> </a:t>
            </a:r>
            <a:r>
              <a:rPr lang="lv-LV" altLang="lv-LV" sz="4400" dirty="0" err="1">
                <a:latin typeface="+mj-lt"/>
              </a:rPr>
              <a:t>Sanderss</a:t>
            </a:r>
            <a:r>
              <a:rPr lang="lv-LV" altLang="lv-LV" sz="4400" dirty="0">
                <a:latin typeface="+mj-lt"/>
              </a:rPr>
              <a:t>, kad uzsāka savu kampaņu par nomināciju prezidenta vēlēšanām, neatteicās no senatora darba un kampaņai veltīja nedēļas nogales,</a:t>
            </a:r>
          </a:p>
          <a:p>
            <a:r>
              <a:rPr lang="lv-LV" altLang="lv-LV" sz="4400" dirty="0">
                <a:latin typeface="+mj-lt"/>
              </a:rPr>
              <a:t>Prece maksāja divus eiro, es iedevu piecus, pārdevējs izdeva divus, jo...</a:t>
            </a:r>
          </a:p>
          <a:p>
            <a:endParaRPr lang="lv-LV" altLang="lv-LV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01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4"/>
          <p:cNvPicPr>
            <a:picLocks noGrp="1" noChangeAspect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562" y="274638"/>
            <a:ext cx="3976876" cy="5851525"/>
          </a:xfrm>
        </p:spPr>
      </p:pic>
    </p:spTree>
    <p:extLst>
      <p:ext uri="{BB962C8B-B14F-4D97-AF65-F5344CB8AC3E}">
        <p14:creationId xmlns:p14="http://schemas.microsoft.com/office/powerpoint/2010/main" val="329837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autonomija un statuss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091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labvēlības princips un laba darīšana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621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autonomija / laba darīšana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556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Praktiskā ētika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altLang="lv-LV" sz="3200" dirty="0">
                <a:latin typeface="+mj-lt"/>
              </a:rPr>
              <a:t>60tie, 70tie,</a:t>
            </a:r>
          </a:p>
          <a:p>
            <a:r>
              <a:rPr lang="lv-LV" altLang="lv-LV" sz="3200" dirty="0">
                <a:latin typeface="+mj-lt"/>
              </a:rPr>
              <a:t>vēsturiski nav tiešas pārejas no ētikas teoriju diskusijām,</a:t>
            </a:r>
          </a:p>
          <a:p>
            <a:r>
              <a:rPr lang="lv-LV" altLang="lv-LV" sz="3200" dirty="0">
                <a:latin typeface="+mj-lt"/>
              </a:rPr>
              <a:t>konkrētu problēmu risinājumi,</a:t>
            </a:r>
          </a:p>
          <a:p>
            <a:r>
              <a:rPr lang="lv-LV" altLang="lv-LV" sz="3200" dirty="0">
                <a:latin typeface="+mj-lt"/>
              </a:rPr>
              <a:t>situācijas nozīme,</a:t>
            </a:r>
          </a:p>
          <a:p>
            <a:r>
              <a:rPr lang="lv-LV" altLang="lv-LV" sz="3200" dirty="0">
                <a:latin typeface="+mj-lt"/>
              </a:rPr>
              <a:t>starpdisciplināra,</a:t>
            </a:r>
          </a:p>
          <a:p>
            <a:r>
              <a:rPr lang="lv-LV" altLang="lv-LV" sz="3200" dirty="0">
                <a:latin typeface="+mj-lt"/>
              </a:rPr>
              <a:t>nav vienas teorijas,</a:t>
            </a:r>
          </a:p>
          <a:p>
            <a:r>
              <a:rPr lang="lv-LV" altLang="lv-LV" sz="3200" dirty="0">
                <a:latin typeface="+mj-lt"/>
              </a:rPr>
              <a:t>izvēle bez pēdējā pamatojuma, politiski lēmumi.</a:t>
            </a:r>
          </a:p>
        </p:txBody>
      </p:sp>
    </p:spTree>
    <p:extLst>
      <p:ext uri="{BB962C8B-B14F-4D97-AF65-F5344CB8AC3E}">
        <p14:creationId xmlns:p14="http://schemas.microsoft.com/office/powerpoint/2010/main" val="348984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Latvijas sociālo darbinieku ētikas kodekss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35055"/>
            <a:ext cx="10515600" cy="140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26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Ētikas kodeksi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3200" dirty="0">
                <a:latin typeface="+mj-lt"/>
              </a:rPr>
              <a:t>Normas un noteikumi,</a:t>
            </a:r>
          </a:p>
          <a:p>
            <a:r>
              <a:rPr lang="lv-LV" sz="3200" dirty="0">
                <a:latin typeface="+mj-lt"/>
              </a:rPr>
              <a:t>Dilemmu risināšanas palīgs,</a:t>
            </a:r>
          </a:p>
          <a:p>
            <a:r>
              <a:rPr lang="lv-LV" sz="3200" dirty="0">
                <a:latin typeface="+mj-lt"/>
              </a:rPr>
              <a:t>Pieredze par to, kā izvairīties no konfliktiem,</a:t>
            </a:r>
          </a:p>
          <a:p>
            <a:r>
              <a:rPr lang="lv-LV" sz="3200" dirty="0">
                <a:latin typeface="+mj-lt"/>
              </a:rPr>
              <a:t>Ētiskais orientieris.</a:t>
            </a:r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95156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Latvijas sociālo darbinieku ētikas kodekss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8523"/>
            <a:ext cx="10515600" cy="259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231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Dilemmas un pieredze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201801"/>
            <a:ext cx="10515600" cy="170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016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Praktiskās </a:t>
            </a:r>
            <a:r>
              <a:rPr lang="en-GB" dirty="0" err="1"/>
              <a:t>ētikas</a:t>
            </a:r>
            <a:r>
              <a:rPr lang="en-GB" dirty="0"/>
              <a:t> </a:t>
            </a:r>
            <a:r>
              <a:rPr lang="en-GB" dirty="0" err="1"/>
              <a:t>principi</a:t>
            </a:r>
            <a:r>
              <a:rPr lang="en-GB" dirty="0"/>
              <a:t> (</a:t>
            </a:r>
            <a:r>
              <a:rPr lang="lv-LV" dirty="0"/>
              <a:t>T. </a:t>
            </a:r>
            <a:r>
              <a:rPr lang="en-GB" dirty="0" err="1"/>
              <a:t>Bīčems</a:t>
            </a:r>
            <a:r>
              <a:rPr lang="lv-LV" dirty="0"/>
              <a:t> un </a:t>
            </a:r>
            <a:r>
              <a:rPr lang="lv-LV" dirty="0" err="1"/>
              <a:t>Dž</a:t>
            </a:r>
            <a:r>
              <a:rPr lang="lv-LV" dirty="0"/>
              <a:t>. </a:t>
            </a:r>
            <a:r>
              <a:rPr lang="lv-LV" dirty="0" err="1"/>
              <a:t>Čaildress</a:t>
            </a:r>
            <a:r>
              <a:rPr lang="lv-LV" dirty="0"/>
              <a:t> / </a:t>
            </a:r>
            <a:r>
              <a:rPr lang="lv-LV" dirty="0" err="1"/>
              <a:t>Beauchamp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Childress</a:t>
            </a:r>
            <a:r>
              <a:rPr lang="en-GB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altLang="lv-LV" sz="3200" dirty="0">
                <a:latin typeface="+mj-lt"/>
              </a:rPr>
              <a:t>personības autonomijas princips,</a:t>
            </a:r>
          </a:p>
          <a:p>
            <a:pPr lvl="1"/>
            <a:r>
              <a:rPr lang="lv-LV" altLang="lv-LV" sz="3200" dirty="0">
                <a:latin typeface="+mj-lt"/>
              </a:rPr>
              <a:t>konfidencialitātes un noslēpuma glabāšanas princips,</a:t>
            </a:r>
          </a:p>
          <a:p>
            <a:pPr lvl="1"/>
            <a:r>
              <a:rPr lang="lv-LV" altLang="lv-LV" sz="3200" dirty="0">
                <a:latin typeface="+mj-lt"/>
              </a:rPr>
              <a:t>uzticēšanās princips, </a:t>
            </a:r>
          </a:p>
          <a:p>
            <a:r>
              <a:rPr lang="lv-LV" altLang="lv-LV" sz="3200" dirty="0">
                <a:latin typeface="+mj-lt"/>
              </a:rPr>
              <a:t>nekaitēšanas princips,</a:t>
            </a:r>
          </a:p>
          <a:p>
            <a:pPr lvl="1"/>
            <a:r>
              <a:rPr lang="lv-LV" altLang="lv-LV" sz="3200" dirty="0">
                <a:latin typeface="+mj-lt"/>
              </a:rPr>
              <a:t>privātuma princips,</a:t>
            </a:r>
          </a:p>
          <a:p>
            <a:r>
              <a:rPr lang="lv-LV" altLang="lv-LV" sz="3200" dirty="0">
                <a:latin typeface="+mj-lt"/>
              </a:rPr>
              <a:t>laba darīšanas (</a:t>
            </a:r>
            <a:r>
              <a:rPr lang="lv-LV" altLang="lv-LV" sz="3200" i="1" dirty="0" err="1">
                <a:latin typeface="+mj-lt"/>
              </a:rPr>
              <a:t>beneficence</a:t>
            </a:r>
            <a:r>
              <a:rPr lang="lv-LV" altLang="lv-LV" sz="3200" dirty="0">
                <a:latin typeface="+mj-lt"/>
              </a:rPr>
              <a:t>) princips,</a:t>
            </a:r>
          </a:p>
          <a:p>
            <a:pPr lvl="1"/>
            <a:r>
              <a:rPr lang="lv-LV" altLang="lv-LV" sz="3200" dirty="0" err="1">
                <a:latin typeface="+mj-lt"/>
              </a:rPr>
              <a:t>dubultefekta</a:t>
            </a:r>
            <a:r>
              <a:rPr lang="lv-LV" altLang="lv-LV" sz="3200" dirty="0">
                <a:latin typeface="+mj-lt"/>
              </a:rPr>
              <a:t> (</a:t>
            </a:r>
            <a:r>
              <a:rPr lang="lv-LV" altLang="lv-LV" sz="3200" i="1" dirty="0" err="1">
                <a:latin typeface="+mj-lt"/>
              </a:rPr>
              <a:t>double</a:t>
            </a:r>
            <a:r>
              <a:rPr lang="lv-LV" altLang="lv-LV" sz="3200" i="1" dirty="0">
                <a:latin typeface="+mj-lt"/>
              </a:rPr>
              <a:t> </a:t>
            </a:r>
            <a:r>
              <a:rPr lang="lv-LV" altLang="lv-LV" sz="3200" i="1" dirty="0" err="1">
                <a:latin typeface="+mj-lt"/>
              </a:rPr>
              <a:t>effect</a:t>
            </a:r>
            <a:r>
              <a:rPr lang="lv-LV" altLang="lv-LV" sz="3200" dirty="0">
                <a:latin typeface="+mj-lt"/>
              </a:rPr>
              <a:t>) princips,</a:t>
            </a:r>
          </a:p>
          <a:p>
            <a:r>
              <a:rPr lang="lv-LV" altLang="lv-LV" sz="3200" dirty="0">
                <a:latin typeface="+mj-lt"/>
              </a:rPr>
              <a:t>taisnīgas sadales princips.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126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Latvijas sociālo darbinieku ētikas kodekss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257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22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242</Words>
  <Application>Microsoft Office PowerPoint</Application>
  <PresentationFormat>Widescreen</PresentationFormat>
  <Paragraphs>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Autonomija un laba darīšana: situācijas kritisks vērtējums</vt:lpstr>
      <vt:lpstr>autonomija / laba darīšana</vt:lpstr>
      <vt:lpstr>Praktiskā ētika</vt:lpstr>
      <vt:lpstr>Latvijas sociālo darbinieku ētikas kodekss</vt:lpstr>
      <vt:lpstr>Ētikas kodeksi</vt:lpstr>
      <vt:lpstr>Latvijas sociālo darbinieku ētikas kodekss</vt:lpstr>
      <vt:lpstr>Dilemmas un pieredze</vt:lpstr>
      <vt:lpstr>Praktiskās ētikas principi (T. Bīčems un Dž. Čaildress / Beauchamp and Childress)</vt:lpstr>
      <vt:lpstr>Latvijas sociālo darbinieku ētikas kodekss</vt:lpstr>
      <vt:lpstr>Kāpēc autonomija?</vt:lpstr>
      <vt:lpstr>Autonomijas ēnas puses</vt:lpstr>
      <vt:lpstr>Labvēlības princips  (principle of charity)</vt:lpstr>
      <vt:lpstr>PowerPoint Presentation</vt:lpstr>
      <vt:lpstr>PowerPoint Presentation</vt:lpstr>
      <vt:lpstr>autonomija un statuss</vt:lpstr>
      <vt:lpstr>labvēlības princips un laba darīšana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Artis Svece</dc:creator>
  <cp:lastModifiedBy>Una Lapskalna</cp:lastModifiedBy>
  <cp:revision>14</cp:revision>
  <cp:lastPrinted>2017-11-10T10:39:20Z</cp:lastPrinted>
  <dcterms:created xsi:type="dcterms:W3CDTF">2017-11-09T20:42:14Z</dcterms:created>
  <dcterms:modified xsi:type="dcterms:W3CDTF">2018-01-21T18:52:31Z</dcterms:modified>
</cp:coreProperties>
</file>