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57" r:id="rId4"/>
    <p:sldId id="258" r:id="rId5"/>
    <p:sldId id="259" r:id="rId6"/>
    <p:sldId id="265" r:id="rId7"/>
    <p:sldId id="261" r:id="rId8"/>
    <p:sldId id="262" r:id="rId9"/>
    <p:sldId id="260" r:id="rId10"/>
    <p:sldId id="264" r:id="rId11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/>
              <a:t>Rediģēt šablona apakšvirsraksta stilu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FD0A4-367D-4CCF-B21A-68852DA1781E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83085E-43E6-461C-8AE2-1903229F6659}" type="slidenum">
              <a:rPr lang="lv-LV" smtClean="0"/>
              <a:t>‹#›</a:t>
            </a:fld>
            <a:endParaRPr lang="lv-LV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FD0A4-367D-4CCF-B21A-68852DA1781E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3085E-43E6-461C-8AE2-1903229F6659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FD0A4-367D-4CCF-B21A-68852DA1781E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3085E-43E6-461C-8AE2-1903229F6659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FD0A4-367D-4CCF-B21A-68852DA1781E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3085E-43E6-461C-8AE2-1903229F6659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FD0A4-367D-4CCF-B21A-68852DA1781E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3085E-43E6-461C-8AE2-1903229F6659}" type="slidenum">
              <a:rPr lang="lv-LV" smtClean="0"/>
              <a:t>‹#›</a:t>
            </a:fld>
            <a:endParaRPr lang="lv-LV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FD0A4-367D-4CCF-B21A-68852DA1781E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3085E-43E6-461C-8AE2-1903229F6659}" type="slidenum">
              <a:rPr lang="lv-LV" smtClean="0"/>
              <a:t>‹#›</a:t>
            </a:fld>
            <a:endParaRPr lang="lv-LV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FD0A4-367D-4CCF-B21A-68852DA1781E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3085E-43E6-461C-8AE2-1903229F6659}" type="slidenum">
              <a:rPr lang="lv-LV" smtClean="0"/>
              <a:t>‹#›</a:t>
            </a:fld>
            <a:endParaRPr lang="lv-LV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FD0A4-367D-4CCF-B21A-68852DA1781E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3085E-43E6-461C-8AE2-1903229F6659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FD0A4-367D-4CCF-B21A-68852DA1781E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3085E-43E6-461C-8AE2-1903229F6659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FD0A4-367D-4CCF-B21A-68852DA1781E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3085E-43E6-461C-8AE2-1903229F6659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v-LV"/>
              <a:t>Noklikšķiniet uz attēla ikonas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FD0A4-367D-4CCF-B21A-68852DA1781E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3085E-43E6-461C-8AE2-1903229F6659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BAFD0A4-367D-4CCF-B21A-68852DA1781E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883085E-43E6-461C-8AE2-1903229F6659}" type="slidenum">
              <a:rPr lang="lv-LV" smtClean="0"/>
              <a:t>‹#›</a:t>
            </a:fld>
            <a:endParaRPr lang="lv-LV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Konference</a:t>
            </a:r>
            <a:br>
              <a:rPr lang="lv-LV" dirty="0"/>
            </a:br>
            <a:r>
              <a:rPr lang="lv-LV" dirty="0"/>
              <a:t>Aktualitāte sociālajā darbā : specializācija un robežas </a:t>
            </a:r>
            <a:br>
              <a:rPr lang="lv-LV" dirty="0"/>
            </a:br>
            <a:endParaRPr lang="lv-LV" dirty="0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algn="r"/>
            <a:r>
              <a:rPr lang="lv-LV" dirty="0"/>
              <a:t> </a:t>
            </a:r>
            <a:r>
              <a:rPr lang="lv-LV" b="1" dirty="0"/>
              <a:t>Grupas moderatori: </a:t>
            </a:r>
          </a:p>
          <a:p>
            <a:pPr algn="r"/>
            <a:r>
              <a:rPr lang="lv-LV" b="1" dirty="0"/>
              <a:t>Ieva Klimaševska</a:t>
            </a:r>
          </a:p>
          <a:p>
            <a:pPr algn="r"/>
            <a:r>
              <a:rPr lang="lv-LV" b="1" dirty="0"/>
              <a:t>Maruta Bubene</a:t>
            </a:r>
          </a:p>
          <a:p>
            <a:pPr algn="r"/>
            <a:r>
              <a:rPr lang="lv-LV" b="1" dirty="0"/>
              <a:t>Uldis Veidemanis</a:t>
            </a:r>
          </a:p>
          <a:p>
            <a:pPr algn="r"/>
            <a:r>
              <a:rPr lang="lv-LV" b="1" dirty="0"/>
              <a:t>Dagnija Kamerovska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59632" y="4293096"/>
            <a:ext cx="26642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b="1" i="1" dirty="0">
                <a:solidFill>
                  <a:schemeClr val="tx1">
                    <a:tint val="75000"/>
                  </a:schemeClr>
                </a:solidFill>
                <a:latin typeface="+mj-lt"/>
              </a:rPr>
              <a:t>2017.gada 10.novembris </a:t>
            </a:r>
          </a:p>
        </p:txBody>
      </p:sp>
    </p:spTree>
    <p:extLst>
      <p:ext uri="{BB962C8B-B14F-4D97-AF65-F5344CB8AC3E}">
        <p14:creationId xmlns:p14="http://schemas.microsoft.com/office/powerpoint/2010/main" val="22104576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4800" dirty="0"/>
              <a:t>Mana darba pazīmes kas norāda uz specializāciju (2)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lv-LV" dirty="0"/>
              <a:t>Darbs ar mērķa grupu, kuriem zems motivācijas līmenis, zudusi ticība pārmaiņu iespējamībai.</a:t>
            </a:r>
          </a:p>
          <a:p>
            <a:r>
              <a:rPr lang="lv-LV" dirty="0"/>
              <a:t>Klientiem zems pašvērtējums, nepilnīgas sociālās un dzīves prasmes.</a:t>
            </a:r>
          </a:p>
          <a:p>
            <a:r>
              <a:rPr lang="lv-LV" dirty="0"/>
              <a:t>Darbs ar klientiem, kuriem interesē taustāmi labumi.</a:t>
            </a:r>
          </a:p>
          <a:p>
            <a:r>
              <a:rPr lang="lv-LV" dirty="0"/>
              <a:t>Klienta piederība pie kādas no grupām, ar stereotipiem, aizspriedumiem.</a:t>
            </a:r>
          </a:p>
          <a:p>
            <a:r>
              <a:rPr lang="lv-LV" dirty="0"/>
              <a:t>Nepieciešama ilgstoša </a:t>
            </a:r>
            <a:r>
              <a:rPr lang="lv-LV" dirty="0" err="1"/>
              <a:t>resocializācija</a:t>
            </a:r>
            <a:r>
              <a:rPr lang="lv-LV" dirty="0"/>
              <a:t>, sabiedrības aizspriedumu mazināšana, birku noņemšana.</a:t>
            </a:r>
          </a:p>
          <a:p>
            <a:r>
              <a:rPr lang="lv-LV" dirty="0"/>
              <a:t>Klienta dzimtas scenārijs- pēctecība, bērnības traumas, bailes no cilvēkiem….</a:t>
            </a:r>
          </a:p>
          <a:p>
            <a:r>
              <a:rPr lang="lv-LV" dirty="0"/>
              <a:t>Sociālo darbinieku (un ne tikai) nenosodoša un īpaši pozitīva pieeja, iedrošinoša, atbalstoša attieksme.</a:t>
            </a:r>
          </a:p>
          <a:p>
            <a:r>
              <a:rPr lang="lv-LV" dirty="0"/>
              <a:t>Paaugstināti dažādi riski darbiniekiem.</a:t>
            </a:r>
            <a:br>
              <a:rPr lang="lv-LV" dirty="0"/>
            </a:br>
            <a:br>
              <a:rPr lang="lv-LV" dirty="0"/>
            </a:br>
            <a:r>
              <a:rPr lang="lv-LV" b="1" u="sng" dirty="0"/>
              <a:t>Sociālais darbinieks ir universālais kareivis, kuram jāzina, jāvar viss!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47746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2322984"/>
          </a:xfrm>
        </p:spPr>
        <p:txBody>
          <a:bodyPr/>
          <a:lstStyle/>
          <a:p>
            <a:r>
              <a:rPr lang="lv-LV" sz="4800" dirty="0"/>
              <a:t>Sociālais darbs ar marginālajām grupām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31640" y="3212976"/>
            <a:ext cx="6400800" cy="1219200"/>
          </a:xfrm>
        </p:spPr>
        <p:txBody>
          <a:bodyPr/>
          <a:lstStyle/>
          <a:p>
            <a:r>
              <a:rPr lang="lv-LV" dirty="0">
                <a:solidFill>
                  <a:schemeClr val="tx1"/>
                </a:solidFill>
              </a:rPr>
              <a:t>Darba grupas mērķis- noteikt «mana darba specifikai raksturīgo» / atšķirīgo / līdzīgo</a:t>
            </a:r>
          </a:p>
        </p:txBody>
      </p:sp>
    </p:spTree>
    <p:extLst>
      <p:ext uri="{BB962C8B-B14F-4D97-AF65-F5344CB8AC3E}">
        <p14:creationId xmlns:p14="http://schemas.microsoft.com/office/powerpoint/2010/main" val="339791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Prakses uzdevumi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b="1" dirty="0"/>
              <a:t>Ko dara?</a:t>
            </a:r>
          </a:p>
          <a:p>
            <a:pPr marL="0" indent="0">
              <a:buNone/>
            </a:pPr>
            <a:r>
              <a:rPr lang="lv-LV" dirty="0"/>
              <a:t>Konsultē, sniedz informāciju,</a:t>
            </a:r>
          </a:p>
          <a:p>
            <a:pPr marL="0" indent="0">
              <a:buNone/>
            </a:pPr>
            <a:r>
              <a:rPr lang="lv-LV" dirty="0"/>
              <a:t>Klienta situācijas un resursu noskaidrošana,</a:t>
            </a:r>
          </a:p>
          <a:p>
            <a:pPr marL="0" indent="0">
              <a:buNone/>
            </a:pPr>
            <a:r>
              <a:rPr lang="lv-LV" dirty="0"/>
              <a:t>Novērtēšana,</a:t>
            </a:r>
          </a:p>
          <a:p>
            <a:pPr marL="0" indent="0">
              <a:buNone/>
            </a:pPr>
            <a:r>
              <a:rPr lang="lv-LV" dirty="0"/>
              <a:t>SD ar grupām- izglītojošs,</a:t>
            </a:r>
          </a:p>
          <a:p>
            <a:pPr marL="0" indent="0">
              <a:buNone/>
            </a:pPr>
            <a:r>
              <a:rPr lang="lv-LV" dirty="0"/>
              <a:t>Pakalpojumu un pabalstu piešķiršana,</a:t>
            </a:r>
          </a:p>
          <a:p>
            <a:pPr marL="0" indent="0">
              <a:buNone/>
            </a:pPr>
            <a:r>
              <a:rPr lang="lv-LV" dirty="0"/>
              <a:t>Pakalpojumu sniegšana DC: kultūras pasākumi, dažādas nodarbības, darbnīcas, papildus darbs sestdienās, svētdienās, svētku dienās ziemā (pakalpojuma uzlabojums)</a:t>
            </a:r>
          </a:p>
        </p:txBody>
      </p:sp>
    </p:spTree>
    <p:extLst>
      <p:ext uri="{BB962C8B-B14F-4D97-AF65-F5344CB8AC3E}">
        <p14:creationId xmlns:p14="http://schemas.microsoft.com/office/powerpoint/2010/main" val="3650192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Prakses uzdevumi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lv-LV" b="1" dirty="0"/>
              <a:t>Kas būtu jādara?</a:t>
            </a:r>
          </a:p>
          <a:p>
            <a:pPr marL="0" indent="0">
              <a:buNone/>
            </a:pPr>
            <a:r>
              <a:rPr lang="lv-LV" dirty="0"/>
              <a:t>Preventīvie pasākumi (skola),</a:t>
            </a:r>
          </a:p>
          <a:p>
            <a:pPr marL="0" indent="0">
              <a:buNone/>
            </a:pPr>
            <a:r>
              <a:rPr lang="lv-LV" dirty="0"/>
              <a:t>Nepietiekoši ilgs darbs ar klienta sociālo prasmju, pašvērtējuma uzlabošanu, izglītošanu,</a:t>
            </a:r>
          </a:p>
          <a:p>
            <a:pPr marL="0" indent="0">
              <a:buNone/>
            </a:pPr>
            <a:r>
              <a:rPr lang="lv-LV" dirty="0"/>
              <a:t>Par maz motivācijas iespēju,</a:t>
            </a:r>
          </a:p>
          <a:p>
            <a:pPr marL="0" indent="0">
              <a:buNone/>
            </a:pPr>
            <a:r>
              <a:rPr lang="lv-LV" dirty="0"/>
              <a:t>Par maz atbilstošu pakalpojumu,</a:t>
            </a:r>
          </a:p>
          <a:p>
            <a:pPr marL="0" indent="0">
              <a:buNone/>
            </a:pPr>
            <a:r>
              <a:rPr lang="lv-LV" dirty="0"/>
              <a:t>Trūkst specifisku zināšanu un darbinieku (vecuma cenzs),</a:t>
            </a:r>
          </a:p>
          <a:p>
            <a:pPr marL="0" indent="0">
              <a:buNone/>
            </a:pPr>
            <a:r>
              <a:rPr lang="lv-LV" dirty="0"/>
              <a:t>Pašvaldībām nav izpratnes un trūkst atbilstošu resursu,</a:t>
            </a:r>
          </a:p>
          <a:p>
            <a:pPr marL="0" indent="0">
              <a:buNone/>
            </a:pPr>
            <a:r>
              <a:rPr lang="lv-LV" dirty="0" err="1"/>
              <a:t>Starpinstitucionāla</a:t>
            </a:r>
            <a:r>
              <a:rPr lang="lv-LV" dirty="0"/>
              <a:t> sadarbība ar NVA, NVO…</a:t>
            </a:r>
          </a:p>
          <a:p>
            <a:pPr marL="0" indent="0">
              <a:buNone/>
            </a:pPr>
            <a:r>
              <a:rPr lang="lv-LV" dirty="0"/>
              <a:t>Darbs ar sabiedrības informēšanu, sabiedriskās domas veidošana – stereotipi, aizspriedumi…</a:t>
            </a:r>
          </a:p>
        </p:txBody>
      </p:sp>
    </p:spTree>
    <p:extLst>
      <p:ext uri="{BB962C8B-B14F-4D97-AF65-F5344CB8AC3E}">
        <p14:creationId xmlns:p14="http://schemas.microsoft.com/office/powerpoint/2010/main" val="3284048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/>
              <a:t>Ar ko mana prakses joma atšķiras no citām? (1)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lv-LV" dirty="0">
                <a:solidFill>
                  <a:prstClr val="black"/>
                </a:solidFill>
              </a:rPr>
              <a:t>Darbs ar pilngadīgām personām, no dažādām </a:t>
            </a:r>
            <a:r>
              <a:rPr lang="lv-LV" dirty="0" err="1">
                <a:solidFill>
                  <a:prstClr val="black"/>
                </a:solidFill>
              </a:rPr>
              <a:t>mērķgrupām</a:t>
            </a:r>
            <a:r>
              <a:rPr lang="lv-LV" dirty="0">
                <a:solidFill>
                  <a:prstClr val="black"/>
                </a:solidFill>
              </a:rPr>
              <a:t> (bezdarbnieki, bijušie ieslodzītie, cilvēki ar garīgās attīstības traucējumiem, psihiatriskās slimnīcas klienti, bāreņi, invalīdi, pensionāri u.c.), kuriem katrā periodā savādākas prioritātes;</a:t>
            </a:r>
          </a:p>
          <a:p>
            <a:pPr marL="0" lvl="0" indent="0" algn="just">
              <a:buNone/>
            </a:pPr>
            <a:endParaRPr lang="lv-LV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r>
              <a:rPr lang="lv-LV" dirty="0">
                <a:solidFill>
                  <a:prstClr val="black"/>
                </a:solidFill>
              </a:rPr>
              <a:t>Nemotivēti klienti </a:t>
            </a:r>
            <a:r>
              <a:rPr lang="lv-LV" u="sng" dirty="0">
                <a:solidFill>
                  <a:prstClr val="black"/>
                </a:solidFill>
              </a:rPr>
              <a:t>BEZ</a:t>
            </a:r>
            <a:r>
              <a:rPr lang="lv-LV" dirty="0">
                <a:solidFill>
                  <a:prstClr val="black"/>
                </a:solidFill>
              </a:rPr>
              <a:t>: dzīves jēgas, motivācijas, atbalsta personas(-</a:t>
            </a:r>
            <a:r>
              <a:rPr lang="lv-LV" dirty="0" err="1">
                <a:solidFill>
                  <a:prstClr val="black"/>
                </a:solidFill>
              </a:rPr>
              <a:t>ām</a:t>
            </a:r>
            <a:r>
              <a:rPr lang="lv-LV" dirty="0">
                <a:solidFill>
                  <a:prstClr val="black"/>
                </a:solidFill>
              </a:rPr>
              <a:t>),  resursu trūkums, dzīves vietas, dokumentiem, ar zemu pašvērtējumu, dzīves prasmju trūkums, dezorientācija, AR izkropļotu uztveri un izpratni par lietām…</a:t>
            </a:r>
          </a:p>
        </p:txBody>
      </p:sp>
    </p:spTree>
    <p:extLst>
      <p:ext uri="{BB962C8B-B14F-4D97-AF65-F5344CB8AC3E}">
        <p14:creationId xmlns:p14="http://schemas.microsoft.com/office/powerpoint/2010/main" val="1001996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Ar ko mana prakses joma atšķiras no citām? (2)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 algn="just">
              <a:buNone/>
            </a:pPr>
            <a:r>
              <a:rPr lang="lv-LV" sz="2200" u="sng" dirty="0">
                <a:solidFill>
                  <a:prstClr val="black"/>
                </a:solidFill>
              </a:rPr>
              <a:t>IR</a:t>
            </a:r>
            <a:r>
              <a:rPr lang="lv-LV" sz="2200" dirty="0">
                <a:solidFill>
                  <a:prstClr val="black"/>
                </a:solidFill>
              </a:rPr>
              <a:t> : parādi, paaugstināti riski, hroniskas slimības, atkarības, agresivitāte, personības degradācija, iespējams zems izglītības līmenis;</a:t>
            </a:r>
          </a:p>
          <a:p>
            <a:pPr marL="0" lvl="0" indent="0" algn="just">
              <a:buNone/>
            </a:pPr>
            <a:endParaRPr lang="lv-LV" sz="2200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r>
              <a:rPr lang="lv-LV" sz="2200" dirty="0">
                <a:solidFill>
                  <a:prstClr val="black"/>
                </a:solidFill>
              </a:rPr>
              <a:t>Zema klienta situācijas uzlabošanas iespēja (taustāms rezultāts), grūtības viest apziņu, ka visu iespējams sakārtot, jo pastāv sabiedrības nosodījums un «atgrūšana»;</a:t>
            </a:r>
          </a:p>
          <a:p>
            <a:pPr marL="0" lvl="0" indent="0" algn="just">
              <a:buNone/>
            </a:pPr>
            <a:endParaRPr lang="lv-LV" sz="2200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r>
              <a:rPr lang="lv-LV" sz="2200" dirty="0">
                <a:solidFill>
                  <a:prstClr val="black"/>
                </a:solidFill>
              </a:rPr>
              <a:t>SD nepieciešamas specifiskas zināšanas (kuras bieži pietrūkst), jāpārzina plašs pakalpojumu klāsts. Atbalsta sniegšana: SD kā </a:t>
            </a:r>
            <a:r>
              <a:rPr lang="lv-LV" sz="2200" dirty="0" err="1">
                <a:solidFill>
                  <a:prstClr val="black"/>
                </a:solidFill>
              </a:rPr>
              <a:t>mentors</a:t>
            </a:r>
            <a:r>
              <a:rPr lang="lv-LV" sz="2200" dirty="0">
                <a:solidFill>
                  <a:prstClr val="black"/>
                </a:solidFill>
              </a:rPr>
              <a:t> – pavada klientu apmeklējot institūcijas u.t.t..</a:t>
            </a:r>
          </a:p>
          <a:p>
            <a:pPr marL="0" lvl="0" indent="0" algn="just">
              <a:buNone/>
            </a:pPr>
            <a:endParaRPr lang="lv-LV" sz="2200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r>
              <a:rPr lang="lv-LV" sz="2200" dirty="0">
                <a:solidFill>
                  <a:prstClr val="black"/>
                </a:solidFill>
              </a:rPr>
              <a:t>SD nepieciešama šaura specializācija – darbs ar konkrētu mērķa grupu, jābūt ļoti elastīgam un gatavam sagaidīt jebkādu klientu un atrast tam piemērotāko pakalpojumu.</a:t>
            </a:r>
          </a:p>
          <a:p>
            <a:pPr marL="0" lvl="0" indent="0" algn="just">
              <a:buNone/>
            </a:pPr>
            <a:r>
              <a:rPr lang="lv-LV" sz="2200" dirty="0">
                <a:solidFill>
                  <a:prstClr val="black"/>
                </a:solidFill>
              </a:rPr>
              <a:t>Pašiem SD paaugstināti riski – vardarbība pret SD, inficēšanās iespējas.</a:t>
            </a:r>
          </a:p>
          <a:p>
            <a:pPr algn="just"/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300224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Specifiskās zināšanas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/>
              <a:t>Zināšanas: </a:t>
            </a:r>
          </a:p>
          <a:p>
            <a:pPr marL="0" indent="0">
              <a:buNone/>
            </a:pPr>
            <a:r>
              <a:rPr lang="lv-LV" dirty="0"/>
              <a:t>normatīvie dokumenti, </a:t>
            </a:r>
          </a:p>
          <a:p>
            <a:pPr marL="0" indent="0">
              <a:buNone/>
            </a:pPr>
            <a:r>
              <a:rPr lang="lv-LV" dirty="0"/>
              <a:t>specifika darbā ar atkarībām, par </a:t>
            </a:r>
            <a:r>
              <a:rPr lang="lv-LV" dirty="0" err="1"/>
              <a:t>līdzatkarību</a:t>
            </a:r>
            <a:r>
              <a:rPr lang="lv-LV" dirty="0"/>
              <a:t>, psiholoģija un psihiatrija (pamatzināšanas), cilvēka attīstības traucējumi, GRT, vācēji, </a:t>
            </a:r>
          </a:p>
          <a:p>
            <a:pPr marL="0" indent="0">
              <a:buNone/>
            </a:pPr>
            <a:r>
              <a:rPr lang="lv-LV" dirty="0"/>
              <a:t>kā runāt ar fiziski, psihiski un garīgi slimiem rehabilitācijas iespējas,</a:t>
            </a:r>
          </a:p>
          <a:p>
            <a:pPr marL="0" indent="0">
              <a:buNone/>
            </a:pPr>
            <a:r>
              <a:rPr lang="lv-LV" dirty="0"/>
              <a:t>Juridiskās zināšanas,</a:t>
            </a:r>
          </a:p>
          <a:p>
            <a:pPr marL="0" indent="0">
              <a:buNone/>
            </a:pPr>
            <a:r>
              <a:rPr lang="lv-LV" dirty="0"/>
              <a:t>Specifika darbā ar bijušajiem ieslodzītajiem.</a:t>
            </a:r>
          </a:p>
        </p:txBody>
      </p:sp>
    </p:spTree>
    <p:extLst>
      <p:ext uri="{BB962C8B-B14F-4D97-AF65-F5344CB8AC3E}">
        <p14:creationId xmlns:p14="http://schemas.microsoft.com/office/powerpoint/2010/main" val="883821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Specifiskās prasmes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/>
              <a:t>Prasmes:</a:t>
            </a:r>
          </a:p>
          <a:p>
            <a:pPr marL="0" indent="0">
              <a:buNone/>
            </a:pPr>
            <a:r>
              <a:rPr lang="lv-LV" dirty="0"/>
              <a:t>Komunikācija ( klientam saprotamā valodā),</a:t>
            </a:r>
          </a:p>
          <a:p>
            <a:pPr marL="0" indent="0">
              <a:buNone/>
            </a:pPr>
            <a:r>
              <a:rPr lang="lv-LV" dirty="0"/>
              <a:t>Novērtēšanas prasme- prasme «nolasīt» klientu,</a:t>
            </a:r>
          </a:p>
          <a:p>
            <a:pPr marL="0" indent="0">
              <a:buNone/>
            </a:pPr>
            <a:r>
              <a:rPr lang="lv-LV" dirty="0"/>
              <a:t>Profilēšana (prasme nolasīt tetovējumus t.sk.),</a:t>
            </a:r>
          </a:p>
          <a:p>
            <a:pPr marL="0" indent="0">
              <a:buNone/>
            </a:pPr>
            <a:r>
              <a:rPr lang="lv-LV" dirty="0"/>
              <a:t>Grupu vadīšana,</a:t>
            </a:r>
          </a:p>
          <a:p>
            <a:pPr marL="0" indent="0">
              <a:buNone/>
            </a:pPr>
            <a:r>
              <a:rPr lang="lv-LV" dirty="0"/>
              <a:t>Motivēšana,</a:t>
            </a:r>
          </a:p>
          <a:p>
            <a:pPr marL="0" indent="0">
              <a:buNone/>
            </a:pPr>
            <a:r>
              <a:rPr lang="lv-LV" dirty="0"/>
              <a:t>Pielietot zināšanas atbilstoši mērķa grupai,</a:t>
            </a:r>
          </a:p>
          <a:p>
            <a:pPr marL="0" indent="0">
              <a:buNone/>
            </a:pPr>
            <a:r>
              <a:rPr lang="lv-LV" dirty="0"/>
              <a:t>Aktiermāksla, </a:t>
            </a:r>
          </a:p>
          <a:p>
            <a:pPr marL="0" indent="0">
              <a:buNone/>
            </a:pPr>
            <a:r>
              <a:rPr lang="lv-LV" dirty="0"/>
              <a:t>Pašaizsardzības prasmes (garīgas/ fiziskas),</a:t>
            </a:r>
          </a:p>
          <a:p>
            <a:pPr marL="0" indent="0">
              <a:buNone/>
            </a:pPr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17423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Mana darba pazīmes kas norāda uz specializāciju (1)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lv-LV" dirty="0"/>
              <a:t>Attieksme (iemīli mani melnu, baltu mani mīlēs visi); </a:t>
            </a:r>
          </a:p>
          <a:p>
            <a:r>
              <a:rPr lang="lv-LV" dirty="0"/>
              <a:t>Pilsēta/ lauki ietekmē specializāciju (klientu daudzumu, vērtības, resursi, apkārtējā vide utt.).</a:t>
            </a:r>
          </a:p>
          <a:p>
            <a:r>
              <a:rPr lang="lv-LV" dirty="0"/>
              <a:t>Klienta problēmas jārisina tūlīt un tagad…</a:t>
            </a:r>
          </a:p>
          <a:p>
            <a:r>
              <a:rPr lang="lv-LV" dirty="0"/>
              <a:t>Komunikācija un informācija vieglajā valodā. </a:t>
            </a:r>
          </a:p>
          <a:p>
            <a:r>
              <a:rPr lang="lv-LV" dirty="0"/>
              <a:t>Klients, kurš neiztur «</a:t>
            </a:r>
            <a:r>
              <a:rPr lang="lv-LV" dirty="0" err="1"/>
              <a:t>feiskontroli</a:t>
            </a:r>
            <a:r>
              <a:rPr lang="lv-LV" dirty="0"/>
              <a:t>», vizuālais izskats.</a:t>
            </a:r>
          </a:p>
          <a:p>
            <a:r>
              <a:rPr lang="lv-LV" dirty="0"/>
              <a:t>Darbs ar cilvēkiem BEZ faktiskās un deklarētās dzīvesvietas, dokumentiem, atbalsta sistēmas, materiālā nodrošinājuma.</a:t>
            </a:r>
          </a:p>
          <a:p>
            <a:r>
              <a:rPr lang="lv-LV" dirty="0"/>
              <a:t>Darbs ar klientiem ar dažādām ilgstošām atkarībām, ilgstošām un komplicētām veselības problēmām, depresīviem klientiem, ar </a:t>
            </a:r>
            <a:r>
              <a:rPr lang="lv-LV" dirty="0" err="1"/>
              <a:t>suicidālām</a:t>
            </a:r>
            <a:r>
              <a:rPr lang="lv-LV" dirty="0"/>
              <a:t> domām.</a:t>
            </a:r>
          </a:p>
          <a:p>
            <a:r>
              <a:rPr lang="lv-LV" dirty="0"/>
              <a:t>Darbs ar klientiem, kuri neuzņemas atbildību par savu dzīvi, kuri uzskata, ka viņiem viss pienākas, kaut nevēlas neko darīt savas sociālās situācijas risināšanā, ieņem cietēja lomu.</a:t>
            </a:r>
          </a:p>
          <a:p>
            <a:r>
              <a:rPr lang="lv-LV" dirty="0"/>
              <a:t>Darbs ar klientiem, kuri netic saviem spēkiem.</a:t>
            </a:r>
          </a:p>
        </p:txBody>
      </p:sp>
    </p:spTree>
    <p:extLst>
      <p:ext uri="{BB962C8B-B14F-4D97-AF65-F5344CB8AC3E}">
        <p14:creationId xmlns:p14="http://schemas.microsoft.com/office/powerpoint/2010/main" val="40022355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īvs">
  <a:themeElements>
    <a:clrScheme name="Administratīvs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Administratīvs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īv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2268</TotalTime>
  <Words>720</Words>
  <Application>Microsoft Office PowerPoint</Application>
  <PresentationFormat>On-screen Show (4:3)</PresentationFormat>
  <Paragraphs>76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Courier New</vt:lpstr>
      <vt:lpstr>Palatino Linotype</vt:lpstr>
      <vt:lpstr>Administratīvs</vt:lpstr>
      <vt:lpstr>Konference Aktualitāte sociālajā darbā : specializācija un robežas  </vt:lpstr>
      <vt:lpstr>Sociālais darbs ar marginālajām grupām</vt:lpstr>
      <vt:lpstr>Prakses uzdevumi</vt:lpstr>
      <vt:lpstr>Prakses uzdevumi</vt:lpstr>
      <vt:lpstr>Ar ko mana prakses joma atšķiras no citām? (1)</vt:lpstr>
      <vt:lpstr>Ar ko mana prakses joma atšķiras no citām? (2)</vt:lpstr>
      <vt:lpstr>Specifiskās zināšanas</vt:lpstr>
      <vt:lpstr>Specifiskās prasmes</vt:lpstr>
      <vt:lpstr>Mana darba pazīmes kas norāda uz specializāciju (1)</vt:lpstr>
      <vt:lpstr>Mana darba pazīmes kas norāda uz specializāciju (2)</vt:lpstr>
    </vt:vector>
  </TitlesOfParts>
  <Company>Rīgas Dome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Sociālais darbs ar marginālajām grupām</dc:title>
  <dc:creator>Dagnija Kamerovska</dc:creator>
  <cp:lastModifiedBy>Una Lapskalna</cp:lastModifiedBy>
  <cp:revision>15</cp:revision>
  <dcterms:created xsi:type="dcterms:W3CDTF">2017-11-10T11:34:36Z</dcterms:created>
  <dcterms:modified xsi:type="dcterms:W3CDTF">2018-01-21T18:56:56Z</dcterms:modified>
</cp:coreProperties>
</file>