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91" r:id="rId1"/>
  </p:sldMasterIdLst>
  <p:notesMasterIdLst>
    <p:notesMasterId r:id="rId8"/>
  </p:notesMasterIdLst>
  <p:handoutMasterIdLst>
    <p:handoutMasterId r:id="rId9"/>
  </p:handoutMasterIdLst>
  <p:sldIdLst>
    <p:sldId id="256" r:id="rId2"/>
    <p:sldId id="277" r:id="rId3"/>
    <p:sldId id="318" r:id="rId4"/>
    <p:sldId id="319" r:id="rId5"/>
    <p:sldId id="317" r:id="rId6"/>
    <p:sldId id="316" r:id="rId7"/>
  </p:sldIdLst>
  <p:sldSz cx="9144000" cy="6858000" type="screen4x3"/>
  <p:notesSz cx="6858000" cy="9144000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9822" autoAdjust="0"/>
  </p:normalViewPr>
  <p:slideViewPr>
    <p:cSldViewPr>
      <p:cViewPr varScale="1">
        <p:scale>
          <a:sx n="72" d="100"/>
          <a:sy n="72" d="100"/>
        </p:scale>
        <p:origin x="1326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008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198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FB511D-27A4-4705-85CB-07CF4B9784E9}" type="datetimeFigureOut">
              <a:rPr lang="en-US" smtClean="0"/>
              <a:t>1/21/2018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A45CB7F-EB1E-4FB0-AECB-812ED57922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50165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5F5D38-A503-4BF1-9AAB-DA8A1653CEBD}" type="datetimeFigureOut">
              <a:rPr lang="lv-LV" smtClean="0"/>
              <a:t>21.01.2018</a:t>
            </a:fld>
            <a:endParaRPr lang="lv-LV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v-LV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36AF16-265D-43CE-9A5E-928817CC7499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8701647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lv-LV" dirty="0"/>
              <a:t>Sociālās jomas normatīvais regulējums veidojies</a:t>
            </a:r>
            <a:r>
              <a:rPr lang="lv-LV" baseline="0" dirty="0"/>
              <a:t> pēdējā desmitgadē un šobrīd nosaka sociālā dienesta funkcijas, pienākumus. </a:t>
            </a:r>
            <a:r>
              <a:rPr lang="lv-LV" baseline="0" dirty="0" err="1"/>
              <a:t>Vēljoprojām</a:t>
            </a:r>
            <a:r>
              <a:rPr lang="lv-LV" baseline="0" dirty="0"/>
              <a:t> neskaidri iezīmē sociālā darba definējumu, specifiskās prasības un sociālā dienesta lomu sociālā darba nodrošināšanā</a:t>
            </a:r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36AF16-265D-43CE-9A5E-928817CC7499}" type="slidenum">
              <a:rPr lang="lv-LV" smtClean="0"/>
              <a:t>2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0540306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lv-LV" dirty="0"/>
              <a:t>Sociālās jomas normatīvais regulējums veidojies</a:t>
            </a:r>
            <a:r>
              <a:rPr lang="lv-LV" baseline="0" dirty="0"/>
              <a:t> pēdējā desmitgadē un šobrīd nosaka sociālā dienesta funkcijas, pienākumus. </a:t>
            </a:r>
            <a:r>
              <a:rPr lang="lv-LV" baseline="0" dirty="0" err="1"/>
              <a:t>Vēljoprojām</a:t>
            </a:r>
            <a:r>
              <a:rPr lang="lv-LV" baseline="0" dirty="0"/>
              <a:t> neskaidri iezīmē sociālā darba definējumu, specifiskās prasības un sociālā dienesta lomu sociālā darba nodrošināšanā</a:t>
            </a:r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36AF16-265D-43CE-9A5E-928817CC7499}" type="slidenum">
              <a:rPr lang="lv-LV" smtClean="0"/>
              <a:t>3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05403060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lv-LV" dirty="0"/>
              <a:t>Sociālās jomas normatīvais regulējums veidojies</a:t>
            </a:r>
            <a:r>
              <a:rPr lang="lv-LV" baseline="0" dirty="0"/>
              <a:t> pēdējā desmitgadē un šobrīd nosaka sociālā dienesta funkcijas, pienākumus. </a:t>
            </a:r>
            <a:r>
              <a:rPr lang="lv-LV" baseline="0" dirty="0" err="1"/>
              <a:t>Vēljoprojām</a:t>
            </a:r>
            <a:r>
              <a:rPr lang="lv-LV" baseline="0" dirty="0"/>
              <a:t> neskaidri iezīmē sociālā darba definējumu, specifiskās prasības un sociālā dienesta lomu sociālā darba nodrošināšanā</a:t>
            </a:r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36AF16-265D-43CE-9A5E-928817CC7499}" type="slidenum">
              <a:rPr lang="lv-LV" smtClean="0"/>
              <a:t>4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05403060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lv-LV" dirty="0"/>
              <a:t>Sociālās jomas normatīvais regulējums veidojies</a:t>
            </a:r>
            <a:r>
              <a:rPr lang="lv-LV" baseline="0" dirty="0"/>
              <a:t> pēdējā desmitgadē un šobrīd nosaka sociālā dienesta funkcijas, pienākumus. </a:t>
            </a:r>
            <a:r>
              <a:rPr lang="lv-LV" baseline="0" dirty="0" err="1"/>
              <a:t>Vēljoprojām</a:t>
            </a:r>
            <a:r>
              <a:rPr lang="lv-LV" baseline="0" dirty="0"/>
              <a:t> neskaidri iezīmē sociālā darba definējumu, specifiskās prasības un sociālā dienesta lomu sociālā darba nodrošināšanā</a:t>
            </a:r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36AF16-265D-43CE-9A5E-928817CC7499}" type="slidenum">
              <a:rPr lang="lv-LV" smtClean="0"/>
              <a:t>5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05403060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lv-LV" dirty="0"/>
              <a:t>Sociālās jomas normatīvais regulējums veidojies</a:t>
            </a:r>
            <a:r>
              <a:rPr lang="lv-LV" baseline="0" dirty="0"/>
              <a:t> pēdējā desmitgadē un šobrīd nosaka sociālā dienesta funkcijas, pienākumus. </a:t>
            </a:r>
            <a:r>
              <a:rPr lang="lv-LV" baseline="0" dirty="0" err="1"/>
              <a:t>Vēljoprojām</a:t>
            </a:r>
            <a:r>
              <a:rPr lang="lv-LV" baseline="0" dirty="0"/>
              <a:t> neskaidri iezīmē sociālā darba definējumu, specifiskās prasības un sociālā dienesta lomu sociālā darba nodrošināšanā</a:t>
            </a:r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36AF16-265D-43CE-9A5E-928817CC7499}" type="slidenum">
              <a:rPr lang="lv-LV" smtClean="0"/>
              <a:t>6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0540306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1B568-4012-4B91-8B92-5FE61B61F948}" type="datetimeFigureOut">
              <a:rPr lang="lv-LV" smtClean="0"/>
              <a:t>21.01.2018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12D04-A182-4542-A5E7-F161288DB0F4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9971522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1B568-4012-4B91-8B92-5FE61B61F948}" type="datetimeFigureOut">
              <a:rPr lang="lv-LV" smtClean="0"/>
              <a:t>21.01.2018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12D04-A182-4542-A5E7-F161288DB0F4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7990883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1B568-4012-4B91-8B92-5FE61B61F948}" type="datetimeFigureOut">
              <a:rPr lang="lv-LV" smtClean="0"/>
              <a:t>21.01.2018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12D04-A182-4542-A5E7-F161288DB0F4}" type="slidenum">
              <a:rPr lang="lv-LV" smtClean="0"/>
              <a:t>‹#›</a:t>
            </a:fld>
            <a:endParaRPr lang="lv-LV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215759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1B568-4012-4B91-8B92-5FE61B61F948}" type="datetimeFigureOut">
              <a:rPr lang="lv-LV" smtClean="0"/>
              <a:t>21.01.2018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12D04-A182-4542-A5E7-F161288DB0F4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15147613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1B568-4012-4B91-8B92-5FE61B61F948}" type="datetimeFigureOut">
              <a:rPr lang="lv-LV" smtClean="0"/>
              <a:t>21.01.2018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12D04-A182-4542-A5E7-F161288DB0F4}" type="slidenum">
              <a:rPr lang="lv-LV" smtClean="0"/>
              <a:t>‹#›</a:t>
            </a:fld>
            <a:endParaRPr lang="lv-LV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4703292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1B568-4012-4B91-8B92-5FE61B61F948}" type="datetimeFigureOut">
              <a:rPr lang="lv-LV" smtClean="0"/>
              <a:t>21.01.2018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12D04-A182-4542-A5E7-F161288DB0F4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48291658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1B568-4012-4B91-8B92-5FE61B61F948}" type="datetimeFigureOut">
              <a:rPr lang="lv-LV" smtClean="0"/>
              <a:t>21.01.2018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12D04-A182-4542-A5E7-F161288DB0F4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14715019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1B568-4012-4B91-8B92-5FE61B61F948}" type="datetimeFigureOut">
              <a:rPr lang="lv-LV" smtClean="0"/>
              <a:t>21.01.2018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12D04-A182-4542-A5E7-F161288DB0F4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1436267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1B568-4012-4B91-8B92-5FE61B61F948}" type="datetimeFigureOut">
              <a:rPr lang="lv-LV" smtClean="0"/>
              <a:t>21.01.2018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12D04-A182-4542-A5E7-F161288DB0F4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3753779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1B568-4012-4B91-8B92-5FE61B61F948}" type="datetimeFigureOut">
              <a:rPr lang="lv-LV" smtClean="0"/>
              <a:t>21.01.2018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12D04-A182-4542-A5E7-F161288DB0F4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3476209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1B568-4012-4B91-8B92-5FE61B61F948}" type="datetimeFigureOut">
              <a:rPr lang="lv-LV" smtClean="0"/>
              <a:t>21.01.2018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12D04-A182-4542-A5E7-F161288DB0F4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0141673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1B568-4012-4B91-8B92-5FE61B61F948}" type="datetimeFigureOut">
              <a:rPr lang="lv-LV" smtClean="0"/>
              <a:t>21.01.2018</a:t>
            </a:fld>
            <a:endParaRPr lang="lv-LV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12D04-A182-4542-A5E7-F161288DB0F4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4627892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1B568-4012-4B91-8B92-5FE61B61F948}" type="datetimeFigureOut">
              <a:rPr lang="lv-LV" smtClean="0"/>
              <a:t>21.01.2018</a:t>
            </a:fld>
            <a:endParaRPr lang="lv-L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12D04-A182-4542-A5E7-F161288DB0F4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5393751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1B568-4012-4B91-8B92-5FE61B61F948}" type="datetimeFigureOut">
              <a:rPr lang="lv-LV" smtClean="0"/>
              <a:t>21.01.2018</a:t>
            </a:fld>
            <a:endParaRPr lang="lv-LV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12D04-A182-4542-A5E7-F161288DB0F4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8809873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1B568-4012-4B91-8B92-5FE61B61F948}" type="datetimeFigureOut">
              <a:rPr lang="lv-LV" smtClean="0"/>
              <a:t>21.01.2018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12D04-A182-4542-A5E7-F161288DB0F4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0011667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1B568-4012-4B91-8B92-5FE61B61F948}" type="datetimeFigureOut">
              <a:rPr lang="lv-LV" smtClean="0"/>
              <a:t>21.01.2018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12D04-A182-4542-A5E7-F161288DB0F4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2236001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E1B568-4012-4B91-8B92-5FE61B61F948}" type="datetimeFigureOut">
              <a:rPr lang="lv-LV" smtClean="0"/>
              <a:t>21.01.2018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7712D04-A182-4542-A5E7-F161288DB0F4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0798782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92" r:id="rId1"/>
    <p:sldLayoutId id="2147483893" r:id="rId2"/>
    <p:sldLayoutId id="2147483894" r:id="rId3"/>
    <p:sldLayoutId id="2147483895" r:id="rId4"/>
    <p:sldLayoutId id="2147483896" r:id="rId5"/>
    <p:sldLayoutId id="2147483897" r:id="rId6"/>
    <p:sldLayoutId id="2147483898" r:id="rId7"/>
    <p:sldLayoutId id="2147483899" r:id="rId8"/>
    <p:sldLayoutId id="2147483900" r:id="rId9"/>
    <p:sldLayoutId id="2147483901" r:id="rId10"/>
    <p:sldLayoutId id="2147483902" r:id="rId11"/>
    <p:sldLayoutId id="2147483903" r:id="rId12"/>
    <p:sldLayoutId id="2147483904" r:id="rId13"/>
    <p:sldLayoutId id="2147483905" r:id="rId14"/>
    <p:sldLayoutId id="2147483906" r:id="rId15"/>
    <p:sldLayoutId id="2147483907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lv-LV" sz="4000" dirty="0"/>
              <a:t>Lauku sociālā darba specifika</a:t>
            </a:r>
            <a:br>
              <a:rPr lang="lv-LV" sz="4000" dirty="0"/>
            </a:br>
            <a:r>
              <a:rPr lang="lv-LV" sz="3100" dirty="0"/>
              <a:t>darba grupas darba apkopojums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55576" y="980728"/>
            <a:ext cx="748883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KONFERENCE</a:t>
            </a:r>
          </a:p>
          <a:p>
            <a:pPr algn="ctr"/>
            <a:r>
              <a:rPr lang="en-US" b="1" dirty="0" err="1">
                <a:solidFill>
                  <a:schemeClr val="accent1">
                    <a:lumMod val="50000"/>
                  </a:schemeClr>
                </a:solidFill>
              </a:rPr>
              <a:t>Aktualitāte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50000"/>
                  </a:schemeClr>
                </a:solidFill>
              </a:rPr>
              <a:t>sociālajā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50000"/>
                  </a:schemeClr>
                </a:solidFill>
              </a:rPr>
              <a:t>darbā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: </a:t>
            </a:r>
            <a:r>
              <a:rPr lang="en-US" b="1" dirty="0" err="1">
                <a:solidFill>
                  <a:schemeClr val="accent1">
                    <a:lumMod val="50000"/>
                  </a:schemeClr>
                </a:solidFill>
              </a:rPr>
              <a:t>specializācija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 un </a:t>
            </a:r>
            <a:r>
              <a:rPr lang="en-US" b="1" dirty="0" err="1">
                <a:solidFill>
                  <a:schemeClr val="accent1">
                    <a:lumMod val="50000"/>
                  </a:schemeClr>
                </a:solidFill>
              </a:rPr>
              <a:t>robežas</a:t>
            </a:r>
            <a:endParaRPr lang="lv-LV" b="1" dirty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r>
              <a:rPr lang="lv-LV" dirty="0">
                <a:solidFill>
                  <a:schemeClr val="accent1">
                    <a:lumMod val="50000"/>
                  </a:schemeClr>
                </a:solidFill>
              </a:rPr>
              <a:t>2017.gada 10.novembrī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40566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620688"/>
            <a:ext cx="8229600" cy="1152128"/>
          </a:xfrm>
        </p:spPr>
        <p:txBody>
          <a:bodyPr>
            <a:noAutofit/>
          </a:bodyPr>
          <a:lstStyle/>
          <a:p>
            <a:pPr algn="ctr"/>
            <a:r>
              <a:rPr lang="lv-LV" sz="3200" dirty="0"/>
              <a:t>Specifiskās zināšanas – kādas zināšanas man ir nepieciešamas un par ko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00808"/>
            <a:ext cx="7067128" cy="4699992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lv-LV" b="1" dirty="0"/>
              <a:t>Kopienas zināšanas </a:t>
            </a:r>
            <a:r>
              <a:rPr lang="lv-LV" dirty="0"/>
              <a:t>- jāpārzina vietējā sabiedrībā notiekošais, jāorientējas kopienas sistēmā (par līdzcilvēku resursiem </a:t>
            </a:r>
            <a:r>
              <a:rPr lang="lv-LV" dirty="0" err="1"/>
              <a:t>utml</a:t>
            </a:r>
            <a:r>
              <a:rPr lang="lv-LV" dirty="0"/>
              <a:t>.), ģeogrāfiskās teritorijas pārzināšana, zināšanas par sadarbības partneru resursiem</a:t>
            </a:r>
          </a:p>
          <a:p>
            <a:pPr marL="0" indent="0" algn="just">
              <a:buNone/>
            </a:pPr>
            <a:r>
              <a:rPr lang="lv-LV" b="1" dirty="0"/>
              <a:t>Tehniskās zināšanas </a:t>
            </a:r>
            <a:r>
              <a:rPr lang="lv-LV" dirty="0"/>
              <a:t>- labas </a:t>
            </a:r>
            <a:r>
              <a:rPr lang="lv-LV" dirty="0" err="1"/>
              <a:t>autovadīšanas</a:t>
            </a:r>
            <a:r>
              <a:rPr lang="lv-LV" dirty="0"/>
              <a:t> prasmes (drošas braukšanas autoskola), zināšanas par pašaizsardzību, IT zināšanas, lietvedības prasmes un zināšanas (dokumentu reģistrēšana, lēmumu projektu sagatavošana, atskaišu un pieprasījumu sagatavošana)</a:t>
            </a:r>
          </a:p>
          <a:p>
            <a:pPr marL="0" indent="0" algn="just">
              <a:buNone/>
            </a:pPr>
            <a:r>
              <a:rPr lang="lv-LV" b="1" dirty="0"/>
              <a:t>Organizatoriskās un saskarsmes prasmes </a:t>
            </a:r>
            <a:r>
              <a:rPr lang="lv-LV" dirty="0"/>
              <a:t>– organizatora prasmes un laika plānošanas prasmes, koordinatora prasmes, komunikācijas prasmes – ar dažādām </a:t>
            </a:r>
            <a:r>
              <a:rPr lang="lv-LV" dirty="0" err="1"/>
              <a:t>mērķgrupām</a:t>
            </a:r>
            <a:r>
              <a:rPr lang="lv-LV" dirty="0"/>
              <a:t> un vecumposmiem, valodu zināšanas</a:t>
            </a:r>
          </a:p>
          <a:p>
            <a:pPr marL="0" indent="0" algn="just">
              <a:buNone/>
            </a:pPr>
            <a:r>
              <a:rPr lang="lv-LV" b="1" dirty="0"/>
              <a:t>Pedagoģiskās prasmes </a:t>
            </a:r>
            <a:r>
              <a:rPr lang="lv-LV" dirty="0"/>
              <a:t>– klienta izglītošana, motivēšanas prasmes (vispārīgas zināšanas par darbu ar dažādām mērķa grupām – metodes un pieejas )</a:t>
            </a:r>
          </a:p>
          <a:p>
            <a:pPr marL="0" indent="0" algn="just">
              <a:buNone/>
            </a:pPr>
            <a:r>
              <a:rPr lang="lv-LV" b="1" dirty="0"/>
              <a:t>Ļoti laba Normatīvo aktu pārzināšana</a:t>
            </a:r>
            <a:r>
              <a:rPr lang="lv-LV" dirty="0"/>
              <a:t> – detalizēti par visām sociālo pakalpojumu un sociālās palīdzības jomām, bet vispārējas zināšanas par darba likumdošanu, ģimenes tiesībām </a:t>
            </a:r>
            <a:r>
              <a:rPr lang="lv-LV" dirty="0" err="1"/>
              <a:t>utml</a:t>
            </a:r>
            <a:r>
              <a:rPr lang="lv-LV" dirty="0"/>
              <a:t>. </a:t>
            </a:r>
          </a:p>
          <a:p>
            <a:pPr marL="0" indent="0" algn="just">
              <a:buNone/>
            </a:pPr>
            <a:r>
              <a:rPr lang="lv-LV" b="1" dirty="0"/>
              <a:t>Zināšanas par prakses robežām un prasme tās noturēt</a:t>
            </a:r>
          </a:p>
        </p:txBody>
      </p:sp>
    </p:spTree>
    <p:extLst>
      <p:ext uri="{BB962C8B-B14F-4D97-AF65-F5344CB8AC3E}">
        <p14:creationId xmlns:p14="http://schemas.microsoft.com/office/powerpoint/2010/main" val="31534445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620688"/>
            <a:ext cx="8229600" cy="1152128"/>
          </a:xfrm>
        </p:spPr>
        <p:txBody>
          <a:bodyPr>
            <a:noAutofit/>
          </a:bodyPr>
          <a:lstStyle/>
          <a:p>
            <a:pPr algn="ctr"/>
            <a:r>
              <a:rPr lang="lv-LV" sz="3200" dirty="0"/>
              <a:t>Ko darām un kas būtu jādara, bet nedarām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23413550"/>
              </p:ext>
            </p:extLst>
          </p:nvPr>
        </p:nvGraphicFramePr>
        <p:xfrm>
          <a:off x="467544" y="1268760"/>
          <a:ext cx="8208912" cy="5334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477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46119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lv-LV" sz="1200" dirty="0"/>
                        <a:t>Ko darām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200" dirty="0"/>
                        <a:t>kas būtu jādara, bet nedarām</a:t>
                      </a:r>
                      <a:endParaRPr lang="lv-LV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lv-LV" sz="1200" dirty="0"/>
                        <a:t>Nodrošina konsultācijas klientiem</a:t>
                      </a:r>
                      <a:r>
                        <a:rPr lang="lv-LV" sz="1200" baseline="0" dirty="0"/>
                        <a:t> (jebkuros jautājumos), </a:t>
                      </a:r>
                      <a:r>
                        <a:rPr lang="lv-LV" sz="1200" baseline="0" dirty="0" err="1"/>
                        <a:t>tsk</a:t>
                      </a:r>
                      <a:r>
                        <a:rPr lang="lv-LV" sz="1200" baseline="0" dirty="0"/>
                        <a:t>.</a:t>
                      </a:r>
                      <a:r>
                        <a:rPr lang="lv-LV" sz="1200" dirty="0"/>
                        <a:t> dzīvesvietā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1200" dirty="0"/>
                        <a:t>Plānot, ieviest jaunus pakalpojumus, veikt izpēti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1200" dirty="0"/>
                        <a:t>Ziedojumu</a:t>
                      </a:r>
                      <a:r>
                        <a:rPr lang="lv-LV" sz="1200" baseline="0" dirty="0"/>
                        <a:t> un humānās palīdzības dalīšana </a:t>
                      </a:r>
                      <a:endParaRPr lang="lv-LV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1200" dirty="0"/>
                        <a:t>Preventīvais darbs (ilgstošie bezdarbnieki, atkarīgie, </a:t>
                      </a:r>
                      <a:r>
                        <a:rPr lang="lv-LV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ģimenes ar bērniem</a:t>
                      </a:r>
                      <a:r>
                        <a:rPr lang="lv-LV" sz="1200" dirty="0"/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1200" dirty="0"/>
                        <a:t>kārto klientu lietas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1200" dirty="0"/>
                        <a:t>Mērķtiecīgs darbs ar klientu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lv-LV" sz="1200" dirty="0"/>
                        <a:t>kārto </a:t>
                      </a:r>
                      <a:r>
                        <a:rPr lang="lv-LV" sz="1200" dirty="0" err="1"/>
                        <a:t>deinstitucionalizācijas</a:t>
                      </a:r>
                      <a:r>
                        <a:rPr lang="lv-LV" sz="1200" dirty="0"/>
                        <a:t> projektā</a:t>
                      </a:r>
                      <a:r>
                        <a:rPr lang="lv-LV" sz="1200" baseline="0" dirty="0"/>
                        <a:t> iesaistītajiem klientiem dokumentus un pakalpojumus</a:t>
                      </a:r>
                      <a:r>
                        <a:rPr lang="lv-LV" sz="1200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1200" dirty="0"/>
                        <a:t>Grupu vadīšana</a:t>
                      </a:r>
                      <a:r>
                        <a:rPr lang="lv-LV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darbs ar cilvēkiem ar invaliditāti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lv-LV" sz="1200" dirty="0"/>
                        <a:t>Nodrošina pavadoņa</a:t>
                      </a:r>
                      <a:r>
                        <a:rPr lang="lv-LV" sz="1200" baseline="0" dirty="0"/>
                        <a:t> pakalpojumu</a:t>
                      </a:r>
                      <a:endParaRPr lang="lv-LV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1200" dirty="0"/>
                        <a:t>Mācības / izglītošana; </a:t>
                      </a:r>
                      <a:r>
                        <a:rPr lang="lv-LV" sz="1200" dirty="0" err="1"/>
                        <a:t>supervīzijas</a:t>
                      </a:r>
                      <a:endParaRPr lang="lv-LV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lv-LV" sz="1200" dirty="0"/>
                        <a:t>nodrošina</a:t>
                      </a:r>
                      <a:r>
                        <a:rPr lang="lv-LV" sz="1200" baseline="0" dirty="0"/>
                        <a:t> s</a:t>
                      </a:r>
                      <a:r>
                        <a:rPr lang="lv-LV" sz="1200" dirty="0"/>
                        <a:t>ociālās palīdzības sniegšana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1200" dirty="0"/>
                        <a:t>Mazināt birokrātiju darbā</a:t>
                      </a:r>
                      <a:r>
                        <a:rPr lang="lv-LV" sz="1200" baseline="0" dirty="0"/>
                        <a:t> ar klientu</a:t>
                      </a:r>
                      <a:endParaRPr lang="lv-LV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lv-LV" sz="1200" dirty="0"/>
                        <a:t>Lēmumu sagatavošana un dažās</a:t>
                      </a:r>
                      <a:r>
                        <a:rPr lang="lv-LV" sz="1200" baseline="0" dirty="0"/>
                        <a:t> pašvaldībās arī</a:t>
                      </a:r>
                      <a:r>
                        <a:rPr lang="lv-LV" sz="1200" dirty="0"/>
                        <a:t> pieņemšana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1200" dirty="0"/>
                        <a:t>Atbalstošās funkcijas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lv-LV" sz="1200" dirty="0"/>
                        <a:t>Veic novērtēšanu sociālajiem pakalpojumiem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1200" dirty="0"/>
                        <a:t>Celt profesijas prestižu – iedzīvotāju tikšanās,</a:t>
                      </a:r>
                      <a:r>
                        <a:rPr lang="lv-LV" sz="1200" baseline="0" dirty="0"/>
                        <a:t> labā prakse, sabiedrības informēšana</a:t>
                      </a:r>
                      <a:endParaRPr lang="lv-LV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lv-LV" sz="1200" dirty="0"/>
                        <a:t>Izvērtē ģimeņu riskus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Pilns gadījuma vadīšanas process iekļaujot arī novērtēšanu, ierobežots laiks pilnvērtīgi veikt darbu ar visiem, kuriem tas būtu nepieciešams, pakalpojumu ierobežota pieejamība, tikai individuālas </a:t>
                      </a:r>
                      <a:r>
                        <a:rPr lang="lv-LV" sz="120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sd</a:t>
                      </a:r>
                      <a:r>
                        <a:rPr lang="lv-LV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konsultācijas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1200" dirty="0"/>
                        <a:t>Gadījuma vadīšana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v-LV" sz="1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1200" dirty="0"/>
                        <a:t>Kontrolē</a:t>
                      </a:r>
                      <a:r>
                        <a:rPr lang="lv-LV" sz="1200" baseline="0" dirty="0"/>
                        <a:t> klientus</a:t>
                      </a:r>
                      <a:endParaRPr lang="lv-LV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v-LV" sz="12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742986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576064"/>
          </a:xfrm>
        </p:spPr>
        <p:txBody>
          <a:bodyPr>
            <a:noAutofit/>
          </a:bodyPr>
          <a:lstStyle/>
          <a:p>
            <a:pPr algn="ctr"/>
            <a:r>
              <a:rPr lang="lv-LV" sz="2400" dirty="0"/>
              <a:t>2 Ko darām un kas būtu jādara, bet nedarām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43815082"/>
              </p:ext>
            </p:extLst>
          </p:nvPr>
        </p:nvGraphicFramePr>
        <p:xfrm>
          <a:off x="467544" y="764709"/>
          <a:ext cx="7570788" cy="589035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6247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460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62751">
                <a:tc>
                  <a:txBody>
                    <a:bodyPr/>
                    <a:lstStyle/>
                    <a:p>
                      <a:r>
                        <a:rPr lang="lv-LV" sz="1400" dirty="0"/>
                        <a:t>Ko darām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v-LV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2753">
                <a:tc>
                  <a:txBody>
                    <a:bodyPr/>
                    <a:lstStyle/>
                    <a:p>
                      <a:r>
                        <a:rPr lang="lv-LV" sz="1200" dirty="0"/>
                        <a:t>Klientu dzīvesvietu apsekošana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v-LV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2753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1200" dirty="0"/>
                        <a:t>Asistentu pakalpojumu kārtošana un administrēšana</a:t>
                      </a:r>
                    </a:p>
                    <a:p>
                      <a:endParaRPr lang="lv-LV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v-LV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2753">
                <a:tc>
                  <a:txBody>
                    <a:bodyPr/>
                    <a:lstStyle/>
                    <a:p>
                      <a:r>
                        <a:rPr lang="lv-LV" sz="1200" dirty="0"/>
                        <a:t>Šofera pienākumi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v-LV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2753">
                <a:tc>
                  <a:txBody>
                    <a:bodyPr/>
                    <a:lstStyle/>
                    <a:p>
                      <a:r>
                        <a:rPr lang="lv-LV" sz="1200" dirty="0"/>
                        <a:t>Paku dalīšana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v-LV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02753">
                <a:tc>
                  <a:txBody>
                    <a:bodyPr/>
                    <a:lstStyle/>
                    <a:p>
                      <a:r>
                        <a:rPr lang="lv-LV" sz="1200" dirty="0"/>
                        <a:t>Sveikšana jubilejās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v-LV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02753">
                <a:tc>
                  <a:txBody>
                    <a:bodyPr/>
                    <a:lstStyle/>
                    <a:p>
                      <a:r>
                        <a:rPr lang="lv-LV" sz="1200" dirty="0"/>
                        <a:t>Algoto sabiedrisko darbu koordinēšana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lv-LV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22663">
                <a:tc>
                  <a:txBody>
                    <a:bodyPr/>
                    <a:lstStyle/>
                    <a:p>
                      <a:r>
                        <a:rPr lang="lv-LV" sz="1200" dirty="0" err="1"/>
                        <a:t>Starpinstitucionālas</a:t>
                      </a:r>
                      <a:r>
                        <a:rPr lang="lv-LV" sz="1200" dirty="0"/>
                        <a:t> sadarbības</a:t>
                      </a:r>
                      <a:r>
                        <a:rPr lang="lv-LV" sz="1200" baseline="0" dirty="0"/>
                        <a:t> gadījuma vadīšanā organizēšana un īstenošana</a:t>
                      </a:r>
                      <a:endParaRPr lang="lv-LV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v-LV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02753">
                <a:tc>
                  <a:txBody>
                    <a:bodyPr/>
                    <a:lstStyle/>
                    <a:p>
                      <a:r>
                        <a:rPr lang="lv-LV" sz="1200" dirty="0"/>
                        <a:t>Higiēnas pakalpojumu nodrošināšana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v-LV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02753">
                <a:tc>
                  <a:txBody>
                    <a:bodyPr/>
                    <a:lstStyle/>
                    <a:p>
                      <a:r>
                        <a:rPr lang="lv-LV" sz="1200" dirty="0"/>
                        <a:t>Atzinumu ģimeņu lietās sagatavošana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v-LV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02753">
                <a:tc>
                  <a:txBody>
                    <a:bodyPr/>
                    <a:lstStyle/>
                    <a:p>
                      <a:r>
                        <a:rPr lang="lv-LV" sz="1200" dirty="0"/>
                        <a:t>Apbedīšanas organizēšana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v-LV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02753">
                <a:tc>
                  <a:txBody>
                    <a:bodyPr/>
                    <a:lstStyle/>
                    <a:p>
                      <a:r>
                        <a:rPr lang="lv-LV" sz="1200" dirty="0">
                          <a:solidFill>
                            <a:schemeClr val="tx1"/>
                          </a:solidFill>
                        </a:rPr>
                        <a:t>Dzīvesvietas</a:t>
                      </a:r>
                      <a:r>
                        <a:rPr lang="lv-LV" sz="1200" baseline="0" dirty="0">
                          <a:solidFill>
                            <a:schemeClr val="tx1"/>
                          </a:solidFill>
                        </a:rPr>
                        <a:t> jautājumu risināšana, dzīvokļu apsaimniekošanas jautājumi, Dalība NVO projektos, projektu sagatavošana rakstīšana, Mājdzīvnieku jautājumi, kaimiņu konfliktu risināšana, Sociālās korekcijas programmu īstenošana</a:t>
                      </a:r>
                    </a:p>
                    <a:p>
                      <a:endParaRPr lang="lv-LV" sz="12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v-LV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402753">
                <a:tc>
                  <a:txBody>
                    <a:bodyPr/>
                    <a:lstStyle/>
                    <a:p>
                      <a:r>
                        <a:rPr lang="lv-LV" sz="1200" dirty="0"/>
                        <a:t>Darbs ar programmām, datu bāzēm</a:t>
                      </a:r>
                      <a:endParaRPr lang="lv-LV" sz="12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v-LV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178211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620688"/>
            <a:ext cx="8229600" cy="1152128"/>
          </a:xfrm>
        </p:spPr>
        <p:txBody>
          <a:bodyPr>
            <a:noAutofit/>
          </a:bodyPr>
          <a:lstStyle/>
          <a:p>
            <a:pPr algn="ctr"/>
            <a:r>
              <a:rPr lang="lv-LV" sz="3200" dirty="0"/>
              <a:t>Manas darba prakses pazīmes, kas norāda uz specializāciju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00808"/>
            <a:ext cx="7571184" cy="4699992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lv-LV" dirty="0"/>
              <a:t>Starpnieks starp sociālo dienestu, pagasta pārvaldi un klientu – vidutājs</a:t>
            </a:r>
          </a:p>
          <a:p>
            <a:pPr marL="0" indent="0" algn="just">
              <a:buNone/>
            </a:pPr>
            <a:r>
              <a:rPr lang="lv-LV" dirty="0"/>
              <a:t>Darbs ar visām </a:t>
            </a:r>
            <a:r>
              <a:rPr lang="lv-LV" dirty="0" err="1"/>
              <a:t>mērķgrupām</a:t>
            </a:r>
            <a:endParaRPr lang="lv-LV" dirty="0"/>
          </a:p>
          <a:p>
            <a:pPr marL="0" indent="0" algn="just">
              <a:buNone/>
            </a:pPr>
            <a:r>
              <a:rPr lang="lv-LV" dirty="0"/>
              <a:t>Dažādu lomu pildīšana – sociālais darbinieks, jurists, advokāts, šoferis, psihologs, it speciālists, brīvprātīgais darbs</a:t>
            </a:r>
          </a:p>
          <a:p>
            <a:pPr marL="0" indent="0" algn="just">
              <a:buNone/>
            </a:pPr>
            <a:r>
              <a:rPr lang="lv-LV" dirty="0"/>
              <a:t>Plašs sociālā darba lauks – sociālie pakalpojumi, sociālā palīdzība, sociālā rehabilitācija, sociālā aprūpe</a:t>
            </a:r>
          </a:p>
          <a:p>
            <a:pPr marL="0" indent="0" algn="just">
              <a:buNone/>
            </a:pPr>
            <a:r>
              <a:rPr lang="lv-LV" dirty="0"/>
              <a:t>Teritorijas pārzināšana, attālums starp klientiem, kas nosaka lielāku laika limitu</a:t>
            </a:r>
          </a:p>
          <a:p>
            <a:pPr marL="0" indent="0" algn="just">
              <a:buNone/>
            </a:pPr>
            <a:r>
              <a:rPr lang="lv-LV" dirty="0"/>
              <a:t>Pārzina visu klientu plusus un mīnusus, individuāla pieeja</a:t>
            </a:r>
          </a:p>
          <a:p>
            <a:pPr marL="0" indent="0" algn="just">
              <a:buNone/>
            </a:pPr>
            <a:r>
              <a:rPr lang="lv-LV" dirty="0"/>
              <a:t>Darba laika organizēšana/ darba laiks jāsummē, nevar organizēt darbu klasisko 8 stundu ietvaros</a:t>
            </a:r>
          </a:p>
          <a:p>
            <a:pPr marL="0" indent="0" algn="just">
              <a:buNone/>
            </a:pPr>
            <a:r>
              <a:rPr lang="lv-LV" dirty="0"/>
              <a:t>Robežu noturēšanas jautājums: profesionālās – personīgās (klienti ir tavi kaimiņi un radi, darbs ietekmē arī sociālo darbinieku  ģimenes locekļus)</a:t>
            </a:r>
          </a:p>
          <a:p>
            <a:pPr marL="0" indent="0" algn="just">
              <a:buNone/>
            </a:pPr>
            <a:r>
              <a:rPr lang="lv-LV" dirty="0"/>
              <a:t>Vairāk darba risku</a:t>
            </a:r>
          </a:p>
          <a:p>
            <a:pPr marL="0" indent="0" algn="just">
              <a:buNone/>
            </a:pPr>
            <a:r>
              <a:rPr lang="lv-LV" dirty="0"/>
              <a:t>Bieži strādā kā telefona centrāle, jo sociālais darbinieks ir visatpazīstamākais darbinieks pagastā</a:t>
            </a:r>
          </a:p>
          <a:p>
            <a:pPr marL="0" indent="0" algn="just">
              <a:buNone/>
            </a:pP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15538770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620688"/>
            <a:ext cx="8229600" cy="1152128"/>
          </a:xfrm>
        </p:spPr>
        <p:txBody>
          <a:bodyPr>
            <a:noAutofit/>
          </a:bodyPr>
          <a:lstStyle/>
          <a:p>
            <a:pPr algn="ctr"/>
            <a:r>
              <a:rPr lang="lv-LV" sz="3200" dirty="0"/>
              <a:t>Ar ko mana prakses joma atšķiras no citām sociālā darbinieka prakses jomām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00808"/>
            <a:ext cx="7571184" cy="469999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lv-LV" dirty="0"/>
              <a:t>Gadījuma vadīšana  - 1) darbs ar gadījumu 2) resursu piesaiste vai nodrošināšana ar paša sociālā darbinieka resursiem</a:t>
            </a:r>
          </a:p>
          <a:p>
            <a:pPr marL="0" indent="0" algn="just">
              <a:buNone/>
            </a:pPr>
            <a:r>
              <a:rPr lang="lv-LV" dirty="0"/>
              <a:t>Mazākas speciālistu, pakalpojumu piesaistes iespējas</a:t>
            </a:r>
          </a:p>
          <a:p>
            <a:pPr marL="0" indent="0" algn="just">
              <a:buNone/>
            </a:pPr>
            <a:r>
              <a:rPr lang="lv-LV" dirty="0"/>
              <a:t>Visas </a:t>
            </a:r>
            <a:r>
              <a:rPr lang="lv-LV" dirty="0" err="1"/>
              <a:t>mērķgrupas</a:t>
            </a:r>
            <a:r>
              <a:rPr lang="lv-LV" dirty="0"/>
              <a:t> jāpārzina (prasības, metodes)</a:t>
            </a:r>
          </a:p>
          <a:p>
            <a:pPr marL="0" indent="0" algn="just">
              <a:buNone/>
            </a:pPr>
            <a:r>
              <a:rPr lang="lv-LV" dirty="0"/>
              <a:t>Kopienas sociālais darbs</a:t>
            </a:r>
          </a:p>
          <a:p>
            <a:pPr marL="0" indent="0" algn="just">
              <a:buNone/>
            </a:pPr>
            <a:r>
              <a:rPr lang="lv-LV" dirty="0"/>
              <a:t>Liela noslodze, lietu skaits</a:t>
            </a:r>
          </a:p>
          <a:p>
            <a:pPr marL="0" indent="0" algn="just">
              <a:buNone/>
            </a:pPr>
            <a:r>
              <a:rPr lang="lv-LV" dirty="0"/>
              <a:t>Plašs sociālā darba lauks – sociālie pakalpojumi, sociālā palīdzība, sociālā rehabilitācija, sociālā aprūpe</a:t>
            </a:r>
          </a:p>
          <a:p>
            <a:pPr marL="0" indent="0" algn="just">
              <a:buNone/>
            </a:pPr>
            <a:r>
              <a:rPr lang="lv-LV" dirty="0"/>
              <a:t>Daudzviet viens pats pieņem lēmumu</a:t>
            </a:r>
          </a:p>
          <a:p>
            <a:pPr marL="0" indent="0" algn="just">
              <a:buNone/>
            </a:pPr>
            <a:r>
              <a:rPr lang="lv-LV" dirty="0"/>
              <a:t>Veic arī administratīvos darbus</a:t>
            </a:r>
          </a:p>
          <a:p>
            <a:pPr marL="0" indent="0" algn="just">
              <a:buNone/>
            </a:pPr>
            <a:r>
              <a:rPr lang="lv-LV" dirty="0"/>
              <a:t>Mobilitāte, nodrošinot konsultācijas arī iedzīvotāju dzīvesvietās</a:t>
            </a:r>
          </a:p>
          <a:p>
            <a:pPr marL="0" indent="0" algn="just">
              <a:buNone/>
            </a:pPr>
            <a:r>
              <a:rPr lang="lv-LV" dirty="0"/>
              <a:t>Cieša Sadarbība ar pagasta pārvaldi, deputātiem</a:t>
            </a:r>
          </a:p>
          <a:p>
            <a:pPr marL="0" indent="0" algn="just">
              <a:buNone/>
            </a:pPr>
            <a:endParaRPr lang="lv-LV" dirty="0"/>
          </a:p>
          <a:p>
            <a:pPr marL="0" indent="0" algn="just">
              <a:buNone/>
            </a:pP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113464763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3893</TotalTime>
  <Words>797</Words>
  <Application>Microsoft Office PowerPoint</Application>
  <PresentationFormat>On-screen Show (4:3)</PresentationFormat>
  <Paragraphs>80</Paragraphs>
  <Slides>6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Trebuchet MS</vt:lpstr>
      <vt:lpstr>Wingdings 3</vt:lpstr>
      <vt:lpstr>Facet</vt:lpstr>
      <vt:lpstr>Lauku sociālā darba specifika darba grupas darba apkopojums</vt:lpstr>
      <vt:lpstr>Specifiskās zināšanas – kādas zināšanas man ir nepieciešamas un par ko</vt:lpstr>
      <vt:lpstr>Ko darām un kas būtu jādara, bet nedarām</vt:lpstr>
      <vt:lpstr>2 Ko darām un kas būtu jādara, bet nedarām</vt:lpstr>
      <vt:lpstr>Manas darba prakses pazīmes, kas norāda uz specializāciju</vt:lpstr>
      <vt:lpstr>Ar ko mana prakses joma atšķiras no citām sociālā darbinieka prakses jomām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SOCIĀLAIS DARBS SOCIĀLAJĀ DIENESTĀ</dc:title>
  <dc:creator>Ina.Balgalve</dc:creator>
  <cp:lastModifiedBy>Una Lapskalna</cp:lastModifiedBy>
  <cp:revision>119</cp:revision>
  <cp:lastPrinted>2017-11-09T20:17:15Z</cp:lastPrinted>
  <dcterms:created xsi:type="dcterms:W3CDTF">2014-11-05T03:14:37Z</dcterms:created>
  <dcterms:modified xsi:type="dcterms:W3CDTF">2018-01-21T18:53:27Z</dcterms:modified>
</cp:coreProperties>
</file>