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022" autoAdjust="0"/>
  </p:normalViewPr>
  <p:slideViewPr>
    <p:cSldViewPr snapToGrid="0">
      <p:cViewPr varScale="1">
        <p:scale>
          <a:sx n="66" d="100"/>
          <a:sy n="66" d="100"/>
        </p:scale>
        <p:origin x="900" y="72"/>
      </p:cViewPr>
      <p:guideLst/>
    </p:cSldViewPr>
  </p:slideViewPr>
  <p:notesTextViewPr>
    <p:cViewPr>
      <p:scale>
        <a:sx n="1" d="1"/>
        <a:sy n="1" d="1"/>
      </p:scale>
      <p:origin x="0" y="-24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E942C8-4F46-42CA-98C9-ACEF891F0586}" type="datetimeFigureOut">
              <a:rPr lang="lv-LV" smtClean="0"/>
              <a:t>18.08.2020</a:t>
            </a:fld>
            <a:endParaRPr lang="lv-LV"/>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41FF88-34D4-4146-BCE7-10A36B359EAF}" type="slidenum">
              <a:rPr lang="lv-LV" smtClean="0"/>
              <a:t>‹#›</a:t>
            </a:fld>
            <a:endParaRPr lang="lv-LV"/>
          </a:p>
        </p:txBody>
      </p:sp>
    </p:spTree>
    <p:extLst>
      <p:ext uri="{BB962C8B-B14F-4D97-AF65-F5344CB8AC3E}">
        <p14:creationId xmlns:p14="http://schemas.microsoft.com/office/powerpoint/2010/main" val="2706837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km.gov.lv/uploads/ckeditor/files/Sabiedribas_integracija/Romi/Papildu/romi_latvija_petijums_LV.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km.gov.lv/uploads/ckeditor/files/Sabiedribas_integracija/Romi/Papildu/romi_latvija_petijums_LV.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oldweb.km.lv/lv/ministrija/romi.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oldweb.km.lv/lv/ministrija/romi.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http://oldweb.km.lv/lv/ministrija/romi.html</a:t>
            </a:r>
          </a:p>
        </p:txBody>
      </p:sp>
      <p:sp>
        <p:nvSpPr>
          <p:cNvPr id="4" name="Slaida numura vietturis 3"/>
          <p:cNvSpPr>
            <a:spLocks noGrp="1"/>
          </p:cNvSpPr>
          <p:nvPr>
            <p:ph type="sldNum" sz="quarter" idx="5"/>
          </p:nvPr>
        </p:nvSpPr>
        <p:spPr/>
        <p:txBody>
          <a:bodyPr/>
          <a:lstStyle/>
          <a:p>
            <a:fld id="{2D41FF88-34D4-4146-BCE7-10A36B359EAF}" type="slidenum">
              <a:rPr lang="lv-LV" smtClean="0"/>
              <a:t>2</a:t>
            </a:fld>
            <a:endParaRPr lang="lv-LV"/>
          </a:p>
        </p:txBody>
      </p:sp>
    </p:spTree>
    <p:extLst>
      <p:ext uri="{BB962C8B-B14F-4D97-AF65-F5344CB8AC3E}">
        <p14:creationId xmlns:p14="http://schemas.microsoft.com/office/powerpoint/2010/main" val="2733636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228600" indent="-228600">
              <a:buAutoNum type="arabicPeriod"/>
            </a:pPr>
            <a:r>
              <a:rPr lang="lv-LV" dirty="0"/>
              <a:t>kopš 2011. gada </a:t>
            </a:r>
            <a:r>
              <a:rPr lang="lv-LV" dirty="0" err="1"/>
              <a:t>romu</a:t>
            </a:r>
            <a:r>
              <a:rPr lang="lv-LV" dirty="0"/>
              <a:t> mirstība pārsniedz dzimstību</a:t>
            </a:r>
          </a:p>
          <a:p>
            <a:pPr marL="228600" indent="-228600">
              <a:buAutoNum type="arabicPeriod"/>
            </a:pPr>
            <a:r>
              <a:rPr lang="lv-LV" dirty="0"/>
              <a:t>emigrēšana uz ārvalstīm darba meklējumos</a:t>
            </a:r>
          </a:p>
          <a:p>
            <a:pPr marL="228600" indent="-228600">
              <a:buAutoNum type="arabicPeriod"/>
            </a:pPr>
            <a:r>
              <a:rPr lang="lv-LV" dirty="0"/>
              <a:t>iela daļa </a:t>
            </a:r>
            <a:r>
              <a:rPr lang="lv-LV" dirty="0" err="1"/>
              <a:t>romu</a:t>
            </a:r>
            <a:r>
              <a:rPr lang="lv-LV" dirty="0"/>
              <a:t>,</a:t>
            </a:r>
          </a:p>
          <a:p>
            <a:pPr marL="228600" indent="-228600">
              <a:buAutoNum type="arabicPeriod"/>
            </a:pPr>
            <a:r>
              <a:rPr lang="lv-LV" dirty="0"/>
              <a:t>saņemot personu apliecinošu dokumentu, izvēlas nenorādīt savu tautību</a:t>
            </a:r>
          </a:p>
          <a:p>
            <a:endParaRPr lang="lv-LV" dirty="0"/>
          </a:p>
          <a:p>
            <a:r>
              <a:rPr lang="lv-LV" dirty="0"/>
              <a:t>https://data.csb.gov.lv/pxweb/lv/iedz/iedz__iedzrakst/IRG010.px</a:t>
            </a:r>
          </a:p>
          <a:p>
            <a:r>
              <a:rPr lang="lv-LV" dirty="0"/>
              <a:t>https://www.pmlp.gov.lv/lv/assets/ISPN_Pasvaldibas_pec_TTB.pdf</a:t>
            </a:r>
          </a:p>
        </p:txBody>
      </p:sp>
      <p:sp>
        <p:nvSpPr>
          <p:cNvPr id="4" name="Slaida numura vietturis 3"/>
          <p:cNvSpPr>
            <a:spLocks noGrp="1"/>
          </p:cNvSpPr>
          <p:nvPr>
            <p:ph type="sldNum" sz="quarter" idx="5"/>
          </p:nvPr>
        </p:nvSpPr>
        <p:spPr/>
        <p:txBody>
          <a:bodyPr/>
          <a:lstStyle/>
          <a:p>
            <a:fld id="{2D41FF88-34D4-4146-BCE7-10A36B359EAF}" type="slidenum">
              <a:rPr lang="lv-LV" smtClean="0"/>
              <a:t>3</a:t>
            </a:fld>
            <a:endParaRPr lang="lv-LV"/>
          </a:p>
        </p:txBody>
      </p:sp>
    </p:spTree>
    <p:extLst>
      <p:ext uri="{BB962C8B-B14F-4D97-AF65-F5344CB8AC3E}">
        <p14:creationId xmlns:p14="http://schemas.microsoft.com/office/powerpoint/2010/main" val="1598864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Kopš 2008./2009. m. g. skolotāju palīgi-</a:t>
            </a:r>
            <a:r>
              <a:rPr lang="lv-LV" dirty="0" err="1"/>
              <a:t>romi</a:t>
            </a:r>
            <a:r>
              <a:rPr lang="lv-LV" dirty="0"/>
              <a:t>, strādājot pirmsskolas grupās un sākumskolas klasēs, veiksmīgi veido sadarbību starp </a:t>
            </a:r>
            <a:r>
              <a:rPr lang="lv-LV" dirty="0" err="1"/>
              <a:t>romu</a:t>
            </a:r>
            <a:r>
              <a:rPr lang="lv-LV" dirty="0"/>
              <a:t> tautības bērniem, viņu ierasto vidi un izglītības sistēmu.</a:t>
            </a:r>
            <a:endParaRPr lang="lv-LV" dirty="0">
              <a:hlinkClick r:id="rId3"/>
            </a:endParaRPr>
          </a:p>
          <a:p>
            <a:r>
              <a:rPr lang="lv-LV" dirty="0">
                <a:hlinkClick r:id="rId3"/>
              </a:rPr>
              <a:t>https://www.km.gov.lv/uploads/ckeditor/files/Sabiedribas_integracija/Romi/Papildu/romi_latvija_petijums_LV.pdf</a:t>
            </a:r>
            <a:endParaRPr lang="lv-LV" dirty="0"/>
          </a:p>
        </p:txBody>
      </p:sp>
      <p:sp>
        <p:nvSpPr>
          <p:cNvPr id="4" name="Slaida numura vietturis 3"/>
          <p:cNvSpPr>
            <a:spLocks noGrp="1"/>
          </p:cNvSpPr>
          <p:nvPr>
            <p:ph type="sldNum" sz="quarter" idx="5"/>
          </p:nvPr>
        </p:nvSpPr>
        <p:spPr/>
        <p:txBody>
          <a:bodyPr/>
          <a:lstStyle/>
          <a:p>
            <a:fld id="{2D41FF88-34D4-4146-BCE7-10A36B359EAF}" type="slidenum">
              <a:rPr lang="lv-LV" smtClean="0"/>
              <a:t>4</a:t>
            </a:fld>
            <a:endParaRPr lang="lv-LV"/>
          </a:p>
        </p:txBody>
      </p:sp>
    </p:spTree>
    <p:extLst>
      <p:ext uri="{BB962C8B-B14F-4D97-AF65-F5344CB8AC3E}">
        <p14:creationId xmlns:p14="http://schemas.microsoft.com/office/powerpoint/2010/main" val="307268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hlinkClick r:id="rId3"/>
              </a:rPr>
              <a:t>https://www.km.gov.lv/uploads/ckeditor/files/Sabiedribas_integracija/Romi/Papildu/romi_latvija_petijums_LV.pdf</a:t>
            </a:r>
            <a:endParaRPr lang="lv-LV" dirty="0"/>
          </a:p>
        </p:txBody>
      </p:sp>
      <p:sp>
        <p:nvSpPr>
          <p:cNvPr id="4" name="Slaida numura vietturis 3"/>
          <p:cNvSpPr>
            <a:spLocks noGrp="1"/>
          </p:cNvSpPr>
          <p:nvPr>
            <p:ph type="sldNum" sz="quarter" idx="5"/>
          </p:nvPr>
        </p:nvSpPr>
        <p:spPr/>
        <p:txBody>
          <a:bodyPr/>
          <a:lstStyle/>
          <a:p>
            <a:fld id="{2D41FF88-34D4-4146-BCE7-10A36B359EAF}" type="slidenum">
              <a:rPr lang="lv-LV" smtClean="0"/>
              <a:t>5</a:t>
            </a:fld>
            <a:endParaRPr lang="lv-LV"/>
          </a:p>
        </p:txBody>
      </p:sp>
    </p:spTree>
    <p:extLst>
      <p:ext uri="{BB962C8B-B14F-4D97-AF65-F5344CB8AC3E}">
        <p14:creationId xmlns:p14="http://schemas.microsoft.com/office/powerpoint/2010/main" val="2511054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2D41FF88-34D4-4146-BCE7-10A36B359EAF}" type="slidenum">
              <a:rPr lang="lv-LV" smtClean="0"/>
              <a:t>6</a:t>
            </a:fld>
            <a:endParaRPr lang="lv-LV"/>
          </a:p>
        </p:txBody>
      </p:sp>
    </p:spTree>
    <p:extLst>
      <p:ext uri="{BB962C8B-B14F-4D97-AF65-F5344CB8AC3E}">
        <p14:creationId xmlns:p14="http://schemas.microsoft.com/office/powerpoint/2010/main" val="2297859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2D41FF88-34D4-4146-BCE7-10A36B359EAF}" type="slidenum">
              <a:rPr lang="lv-LV" smtClean="0"/>
              <a:t>8</a:t>
            </a:fld>
            <a:endParaRPr lang="lv-LV"/>
          </a:p>
        </p:txBody>
      </p:sp>
    </p:spTree>
    <p:extLst>
      <p:ext uri="{BB962C8B-B14F-4D97-AF65-F5344CB8AC3E}">
        <p14:creationId xmlns:p14="http://schemas.microsoft.com/office/powerpoint/2010/main" val="3088603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hlinkClick r:id="rId3"/>
              </a:rPr>
              <a:t>http://oldweb.km.lv/lv/ministrija/romi.html</a:t>
            </a:r>
            <a:endParaRPr lang="lv-LV" dirty="0"/>
          </a:p>
        </p:txBody>
      </p:sp>
      <p:sp>
        <p:nvSpPr>
          <p:cNvPr id="4" name="Slaida numura vietturis 3"/>
          <p:cNvSpPr>
            <a:spLocks noGrp="1"/>
          </p:cNvSpPr>
          <p:nvPr>
            <p:ph type="sldNum" sz="quarter" idx="5"/>
          </p:nvPr>
        </p:nvSpPr>
        <p:spPr/>
        <p:txBody>
          <a:bodyPr/>
          <a:lstStyle/>
          <a:p>
            <a:fld id="{2D41FF88-34D4-4146-BCE7-10A36B359EAF}" type="slidenum">
              <a:rPr lang="lv-LV" smtClean="0"/>
              <a:t>9</a:t>
            </a:fld>
            <a:endParaRPr lang="lv-LV"/>
          </a:p>
        </p:txBody>
      </p:sp>
    </p:spTree>
    <p:extLst>
      <p:ext uri="{BB962C8B-B14F-4D97-AF65-F5344CB8AC3E}">
        <p14:creationId xmlns:p14="http://schemas.microsoft.com/office/powerpoint/2010/main" val="561513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hlinkClick r:id="rId3"/>
              </a:rPr>
              <a:t>http://oldweb.km.lv/lv/ministrija/romi.html</a:t>
            </a:r>
            <a:endParaRPr lang="lv-LV" dirty="0"/>
          </a:p>
        </p:txBody>
      </p:sp>
      <p:sp>
        <p:nvSpPr>
          <p:cNvPr id="4" name="Slaida numura vietturis 3"/>
          <p:cNvSpPr>
            <a:spLocks noGrp="1"/>
          </p:cNvSpPr>
          <p:nvPr>
            <p:ph type="sldNum" sz="quarter" idx="5"/>
          </p:nvPr>
        </p:nvSpPr>
        <p:spPr/>
        <p:txBody>
          <a:bodyPr/>
          <a:lstStyle/>
          <a:p>
            <a:fld id="{2D41FF88-34D4-4146-BCE7-10A36B359EAF}" type="slidenum">
              <a:rPr lang="lv-LV" smtClean="0"/>
              <a:t>10</a:t>
            </a:fld>
            <a:endParaRPr lang="lv-LV"/>
          </a:p>
        </p:txBody>
      </p:sp>
    </p:spTree>
    <p:extLst>
      <p:ext uri="{BB962C8B-B14F-4D97-AF65-F5344CB8AC3E}">
        <p14:creationId xmlns:p14="http://schemas.microsoft.com/office/powerpoint/2010/main" val="1037263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b="0" i="1" dirty="0">
                <a:solidFill>
                  <a:srgbClr val="333333"/>
                </a:solidFill>
                <a:effectLst/>
                <a:latin typeface="Arial" panose="020B0604020202020204" pitchFamily="34" charset="0"/>
              </a:rPr>
              <a:t>*Romu mediators ir </a:t>
            </a:r>
            <a:r>
              <a:rPr lang="lv-LV" b="0" i="1" dirty="0" err="1">
                <a:solidFill>
                  <a:srgbClr val="333333"/>
                </a:solidFill>
                <a:effectLst/>
                <a:latin typeface="Arial" panose="020B0604020202020204" pitchFamily="34" charset="0"/>
              </a:rPr>
              <a:t>romu</a:t>
            </a:r>
            <a:r>
              <a:rPr lang="lv-LV" b="0" i="1" dirty="0">
                <a:solidFill>
                  <a:srgbClr val="333333"/>
                </a:solidFill>
                <a:effectLst/>
                <a:latin typeface="Arial" panose="020B0604020202020204" pitchFamily="34" charset="0"/>
              </a:rPr>
              <a:t> cilvēks, kurš ir kā starpnieks starp </a:t>
            </a:r>
            <a:r>
              <a:rPr lang="lv-LV" b="0" i="1" dirty="0" err="1">
                <a:solidFill>
                  <a:srgbClr val="333333"/>
                </a:solidFill>
                <a:effectLst/>
                <a:latin typeface="Arial" panose="020B0604020202020204" pitchFamily="34" charset="0"/>
              </a:rPr>
              <a:t>romu</a:t>
            </a:r>
            <a:r>
              <a:rPr lang="lv-LV" b="0" i="1" dirty="0">
                <a:solidFill>
                  <a:srgbClr val="333333"/>
                </a:solidFill>
                <a:effectLst/>
                <a:latin typeface="Arial" panose="020B0604020202020204" pitchFamily="34" charset="0"/>
              </a:rPr>
              <a:t> kopienu un pašvaldības, valsts iestādēm. Mediatori veicina valsts un pašvaldības pakalpojumu pieejamību, kas saistīti ar izglītību, veselības aprūpi un darba tirgu u.c. </a:t>
            </a:r>
            <a:r>
              <a:rPr lang="lv-LV" b="0" i="1" dirty="0" err="1">
                <a:solidFill>
                  <a:srgbClr val="333333"/>
                </a:solidFill>
                <a:effectLst/>
                <a:latin typeface="Arial" panose="020B0604020202020204" pitchFamily="34" charset="0"/>
              </a:rPr>
              <a:t>romu</a:t>
            </a:r>
            <a:r>
              <a:rPr lang="lv-LV" b="0" i="1" dirty="0">
                <a:solidFill>
                  <a:srgbClr val="333333"/>
                </a:solidFill>
                <a:effectLst/>
                <a:latin typeface="Arial" panose="020B0604020202020204" pitchFamily="34" charset="0"/>
              </a:rPr>
              <a:t> tautības cilvēkiem, veicinot sadarbību un sniedzot informāciju </a:t>
            </a:r>
            <a:r>
              <a:rPr lang="lv-LV" b="0" i="1" dirty="0" err="1">
                <a:solidFill>
                  <a:srgbClr val="333333"/>
                </a:solidFill>
                <a:effectLst/>
                <a:latin typeface="Arial" panose="020B0604020202020204" pitchFamily="34" charset="0"/>
              </a:rPr>
              <a:t>romu</a:t>
            </a:r>
            <a:r>
              <a:rPr lang="lv-LV" b="0" i="1" dirty="0">
                <a:solidFill>
                  <a:srgbClr val="333333"/>
                </a:solidFill>
                <a:effectLst/>
                <a:latin typeface="Arial" panose="020B0604020202020204" pitchFamily="34" charset="0"/>
              </a:rPr>
              <a:t> kopienai un apkārtējai sabiedrībai. Romu mediatori pazīst socioloģisko kontekstu, valodu un grūtības, ar kurām sastopas </a:t>
            </a:r>
            <a:r>
              <a:rPr lang="lv-LV" b="0" i="1" dirty="0" err="1">
                <a:solidFill>
                  <a:srgbClr val="333333"/>
                </a:solidFill>
                <a:effectLst/>
                <a:latin typeface="Arial" panose="020B0604020202020204" pitchFamily="34" charset="0"/>
              </a:rPr>
              <a:t>romu</a:t>
            </a:r>
            <a:r>
              <a:rPr lang="lv-LV" b="0" i="1" dirty="0">
                <a:solidFill>
                  <a:srgbClr val="333333"/>
                </a:solidFill>
                <a:effectLst/>
                <a:latin typeface="Arial" panose="020B0604020202020204" pitchFamily="34" charset="0"/>
              </a:rPr>
              <a:t> kopiena, par ko tad arī tiek veidots dialogs ar sabiedrību, neaizmirstot mudināt pašu kopienu būt dinamiskai.</a:t>
            </a:r>
            <a:endParaRPr lang="lv-LV" dirty="0"/>
          </a:p>
        </p:txBody>
      </p:sp>
      <p:sp>
        <p:nvSpPr>
          <p:cNvPr id="4" name="Slaida numura vietturis 3"/>
          <p:cNvSpPr>
            <a:spLocks noGrp="1"/>
          </p:cNvSpPr>
          <p:nvPr>
            <p:ph type="sldNum" sz="quarter" idx="5"/>
          </p:nvPr>
        </p:nvSpPr>
        <p:spPr/>
        <p:txBody>
          <a:bodyPr/>
          <a:lstStyle/>
          <a:p>
            <a:fld id="{2D41FF88-34D4-4146-BCE7-10A36B359EAF}" type="slidenum">
              <a:rPr lang="lv-LV" smtClean="0"/>
              <a:t>11</a:t>
            </a:fld>
            <a:endParaRPr lang="lv-LV"/>
          </a:p>
        </p:txBody>
      </p:sp>
    </p:spTree>
    <p:extLst>
      <p:ext uri="{BB962C8B-B14F-4D97-AF65-F5344CB8AC3E}">
        <p14:creationId xmlns:p14="http://schemas.microsoft.com/office/powerpoint/2010/main" val="2910441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lv-LV"/>
              <a:t>Rediģēt šablona virsraksta stilu</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8/18/2020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āmas attēl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lv-LV"/>
              <a:t>Rediģēt šablona virsraksta stilu</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v-LV"/>
              <a:t>Noklikšķiniet uz ikonas, lai pievienotu attēlu</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48A87A34-81AB-432B-8DAE-1953F412C126}" type="datetimeFigureOut">
              <a:rPr lang="en-US" dirty="0"/>
              <a:t>8/18/2020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Virsraksts un paraksts">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lv-LV"/>
              <a:t>Rediģēt šablona virsraksta stilu</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8/18/2020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āts ar parakstu">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lv-LV"/>
              <a:t>Rediģēt šablona virsraksta stilu</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8/18/2020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Vizītkart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lv-LV"/>
              <a:t>Rediģēt šablona virsraksta stilu</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8/18/2020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a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lv-LV"/>
              <a:t>Rediģēt šablona virsraksta stilu</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3" name="Date Placeholder 2"/>
          <p:cNvSpPr>
            <a:spLocks noGrp="1"/>
          </p:cNvSpPr>
          <p:nvPr>
            <p:ph type="dt" sz="half" idx="10"/>
          </p:nvPr>
        </p:nvSpPr>
        <p:spPr/>
        <p:txBody>
          <a:bodyPr/>
          <a:lstStyle/>
          <a:p>
            <a:fld id="{48A87A34-81AB-432B-8DAE-1953F412C126}" type="datetimeFigureOut">
              <a:rPr lang="en-US" dirty="0"/>
              <a:t>8/18/2020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ttēlu kolonna">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lv-LV"/>
              <a:t>Rediģēt šablona virsraksta stilu</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a:t>Noklikšķiniet uz ikonas, lai pievienotu attēlu</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a:t>Noklikšķiniet uz ikonas, lai pievienotu attēlu</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a:t>Noklikšķiniet uz ikonas, lai pievienotu attēlu</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3" name="Date Placeholder 2"/>
          <p:cNvSpPr>
            <a:spLocks noGrp="1"/>
          </p:cNvSpPr>
          <p:nvPr>
            <p:ph type="dt" sz="half" idx="10"/>
          </p:nvPr>
        </p:nvSpPr>
        <p:spPr/>
        <p:txBody>
          <a:bodyPr/>
          <a:lstStyle/>
          <a:p>
            <a:fld id="{48A87A34-81AB-432B-8DAE-1953F412C126}" type="datetimeFigureOut">
              <a:rPr lang="en-US" dirty="0"/>
              <a:t>8/18/2020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kāls virsraksts un teksts">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lv-LV"/>
              <a:t>Rediģēt šablona virsraksta stilu</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8/18/2020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Content Placeholder 2"/>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adaļas galven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lv-LV"/>
              <a:t>Rediģēt šablona virsraksta stilu</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8/18/2020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lv-LV"/>
              <a:t>Rediģēt šablona virsraksta stilu</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Content Placeholder 3"/>
          <p:cNvSpPr>
            <a:spLocks noGrp="1"/>
          </p:cNvSpPr>
          <p:nvPr>
            <p:ph sz="half" idx="2"/>
          </p:nvPr>
        </p:nvSpPr>
        <p:spPr>
          <a:xfrm>
            <a:off x="685800" y="3132666"/>
            <a:ext cx="5311775" cy="3086019"/>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Content Placeholder 5"/>
          <p:cNvSpPr>
            <a:spLocks noGrp="1"/>
          </p:cNvSpPr>
          <p:nvPr>
            <p:ph sz="quarter" idx="4"/>
          </p:nvPr>
        </p:nvSpPr>
        <p:spPr>
          <a:xfrm>
            <a:off x="6172200" y="3132666"/>
            <a:ext cx="5334000" cy="3086019"/>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lv-LV"/>
              <a:t>Rediģēt šablona virsraksta stilu</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48A87A34-81AB-432B-8DAE-1953F412C126}" type="datetimeFigureOut">
              <a:rPr lang="en-US" dirty="0"/>
              <a:t>8/18/2020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lv-LV"/>
              <a:t>Rediģēt šablona virsraksta stilu</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v-LV"/>
              <a:t>Noklikšķiniet uz ikonas, lai pievienotu attēlu</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48A87A34-81AB-432B-8DAE-1953F412C126}" type="datetimeFigureOut">
              <a:rPr lang="en-US" dirty="0"/>
              <a:t>8/18/2020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lv-LV"/>
              <a:t>Rediģēt šablona virsraksta stilu</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8/18/2020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oldweb.km.lv/lv/doc/nozaru/integracija/KMRik_2014_264.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61BB101-CFF4-46E3-A07D-28EACDD907C8}"/>
              </a:ext>
            </a:extLst>
          </p:cNvPr>
          <p:cNvSpPr>
            <a:spLocks noGrp="1"/>
          </p:cNvSpPr>
          <p:nvPr>
            <p:ph type="ctrTitle"/>
          </p:nvPr>
        </p:nvSpPr>
        <p:spPr/>
        <p:txBody>
          <a:bodyPr>
            <a:normAutofit/>
          </a:bodyPr>
          <a:lstStyle/>
          <a:p>
            <a:pPr algn="ctr"/>
            <a:r>
              <a:rPr lang="lv-LV" sz="4400" dirty="0">
                <a:effectLst/>
                <a:latin typeface="Times New Roman" panose="02020603050405020304" pitchFamily="18" charset="0"/>
                <a:ea typeface="Times New Roman" panose="02020603050405020304" pitchFamily="18" charset="0"/>
              </a:rPr>
              <a:t>Ventspils pilsētas pieredze ar čigāniem</a:t>
            </a:r>
            <a:endParaRPr lang="lv-LV" sz="4400" dirty="0"/>
          </a:p>
        </p:txBody>
      </p:sp>
      <p:sp>
        <p:nvSpPr>
          <p:cNvPr id="3" name="Apakšvirsraksts 2">
            <a:extLst>
              <a:ext uri="{FF2B5EF4-FFF2-40B4-BE49-F238E27FC236}">
                <a16:creationId xmlns:a16="http://schemas.microsoft.com/office/drawing/2014/main" id="{13D84E5B-FA4C-4069-966D-5EEA922D30CB}"/>
              </a:ext>
            </a:extLst>
          </p:cNvPr>
          <p:cNvSpPr>
            <a:spLocks noGrp="1"/>
          </p:cNvSpPr>
          <p:nvPr>
            <p:ph type="subTitle" idx="1"/>
          </p:nvPr>
        </p:nvSpPr>
        <p:spPr>
          <a:xfrm>
            <a:off x="2743200" y="5122682"/>
            <a:ext cx="9448800" cy="1735317"/>
          </a:xfrm>
        </p:spPr>
        <p:txBody>
          <a:bodyPr>
            <a:normAutofit lnSpcReduction="10000"/>
          </a:bodyPr>
          <a:lstStyle/>
          <a:p>
            <a:pPr algn="r"/>
            <a:r>
              <a:rPr lang="lv-LV" sz="2800" b="1" dirty="0">
                <a:latin typeface="Times New Roman" panose="02020603050405020304" pitchFamily="18" charset="0"/>
                <a:cs typeface="Times New Roman" panose="02020603050405020304" pitchFamily="18" charset="0"/>
              </a:rPr>
              <a:t>Una Lapskalna</a:t>
            </a:r>
          </a:p>
          <a:p>
            <a:pPr algn="r"/>
            <a:r>
              <a:rPr lang="lv-LV" sz="2800" b="1" dirty="0">
                <a:latin typeface="Times New Roman" panose="02020603050405020304" pitchFamily="18" charset="0"/>
                <a:cs typeface="Times New Roman" panose="02020603050405020304" pitchFamily="18" charset="0"/>
              </a:rPr>
              <a:t>Sociālo darbinieku biedrības valdes priekšsēdētāja</a:t>
            </a:r>
          </a:p>
          <a:p>
            <a:pPr algn="r"/>
            <a:endParaRPr lang="lv-LV" b="1" dirty="0">
              <a:latin typeface="Times New Roman" panose="02020603050405020304" pitchFamily="18" charset="0"/>
              <a:cs typeface="Times New Roman" panose="02020603050405020304" pitchFamily="18" charset="0"/>
            </a:endParaRPr>
          </a:p>
          <a:p>
            <a:r>
              <a:rPr lang="lv-LV" b="1" dirty="0">
                <a:latin typeface="Times New Roman" panose="02020603050405020304" pitchFamily="18" charset="0"/>
                <a:cs typeface="Times New Roman" panose="02020603050405020304" pitchFamily="18" charset="0"/>
              </a:rPr>
              <a:t>22.08.2020.</a:t>
            </a:r>
          </a:p>
        </p:txBody>
      </p:sp>
    </p:spTree>
    <p:extLst>
      <p:ext uri="{BB962C8B-B14F-4D97-AF65-F5344CB8AC3E}">
        <p14:creationId xmlns:p14="http://schemas.microsoft.com/office/powerpoint/2010/main" val="3770496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FDBA79A-F7BC-4A1D-99FB-A3E3EBC72693}"/>
              </a:ext>
            </a:extLst>
          </p:cNvPr>
          <p:cNvSpPr>
            <a:spLocks noGrp="1"/>
          </p:cNvSpPr>
          <p:nvPr>
            <p:ph type="title"/>
          </p:nvPr>
        </p:nvSpPr>
        <p:spPr/>
        <p:txBody>
          <a:bodyPr/>
          <a:lstStyle/>
          <a:p>
            <a:pPr algn="ctr"/>
            <a:r>
              <a:rPr lang="lv-LV" dirty="0">
                <a:latin typeface="Times New Roman" panose="02020603050405020304" pitchFamily="18" charset="0"/>
                <a:cs typeface="Times New Roman" panose="02020603050405020304" pitchFamily="18" charset="0"/>
              </a:rPr>
              <a:t>Ventspils prakse </a:t>
            </a:r>
          </a:p>
        </p:txBody>
      </p:sp>
      <p:sp>
        <p:nvSpPr>
          <p:cNvPr id="3" name="Satura vietturis 2">
            <a:extLst>
              <a:ext uri="{FF2B5EF4-FFF2-40B4-BE49-F238E27FC236}">
                <a16:creationId xmlns:a16="http://schemas.microsoft.com/office/drawing/2014/main" id="{67DE7766-8F6A-4714-8B51-75AFBE031060}"/>
              </a:ext>
            </a:extLst>
          </p:cNvPr>
          <p:cNvSpPr>
            <a:spLocks noGrp="1"/>
          </p:cNvSpPr>
          <p:nvPr>
            <p:ph idx="1"/>
          </p:nvPr>
        </p:nvSpPr>
        <p:spPr/>
        <p:txBody>
          <a:bodyPr>
            <a:noAutofit/>
          </a:bodyPr>
          <a:lstStyle/>
          <a:p>
            <a:r>
              <a:rPr lang="lv-LV" sz="2000" b="0" i="0" dirty="0">
                <a:effectLst/>
                <a:latin typeface="Times New Roman" panose="02020603050405020304" pitchFamily="18" charset="0"/>
                <a:cs typeface="Times New Roman" panose="02020603050405020304" pitchFamily="18" charset="0"/>
              </a:rPr>
              <a:t>Ekspertu tīkla uzdevumi ir:</a:t>
            </a:r>
            <a:br>
              <a:rPr lang="lv-LV" sz="2000" dirty="0">
                <a:latin typeface="Times New Roman" panose="02020603050405020304" pitchFamily="18" charset="0"/>
                <a:cs typeface="Times New Roman" panose="02020603050405020304" pitchFamily="18" charset="0"/>
              </a:rPr>
            </a:br>
            <a:r>
              <a:rPr lang="lv-LV" sz="2000" b="0" i="0" dirty="0">
                <a:effectLst/>
                <a:latin typeface="Times New Roman" panose="02020603050405020304" pitchFamily="18" charset="0"/>
                <a:cs typeface="Times New Roman" panose="02020603050405020304" pitchFamily="18" charset="0"/>
              </a:rPr>
              <a:t>1) informēt, apspriest un konsultēt pašvaldību iestādes par iespējām piedalīties nacionālajā un ES līmenī pieejamo struktūrfondu un finanšu programmu apgūšanā </a:t>
            </a:r>
            <a:r>
              <a:rPr lang="lv-LV" sz="2000" b="0" i="0" dirty="0" err="1">
                <a:effectLst/>
                <a:latin typeface="Times New Roman" panose="02020603050405020304" pitchFamily="18" charset="0"/>
                <a:cs typeface="Times New Roman" panose="02020603050405020304" pitchFamily="18" charset="0"/>
              </a:rPr>
              <a:t>romu</a:t>
            </a:r>
            <a:r>
              <a:rPr lang="lv-LV" sz="2000" b="0" i="0" dirty="0">
                <a:effectLst/>
                <a:latin typeface="Times New Roman" panose="02020603050405020304" pitchFamily="18" charset="0"/>
                <a:cs typeface="Times New Roman" panose="02020603050405020304" pitchFamily="18" charset="0"/>
              </a:rPr>
              <a:t> integrācijas veicināšanai;</a:t>
            </a:r>
            <a:br>
              <a:rPr lang="lv-LV" sz="2000" dirty="0">
                <a:latin typeface="Times New Roman" panose="02020603050405020304" pitchFamily="18" charset="0"/>
                <a:cs typeface="Times New Roman" panose="02020603050405020304" pitchFamily="18" charset="0"/>
              </a:rPr>
            </a:br>
            <a:r>
              <a:rPr lang="lv-LV" sz="2000" b="0" i="0" dirty="0">
                <a:effectLst/>
                <a:latin typeface="Times New Roman" panose="02020603050405020304" pitchFamily="18" charset="0"/>
                <a:cs typeface="Times New Roman" panose="02020603050405020304" pitchFamily="18" charset="0"/>
              </a:rPr>
              <a:t>2) veicināt pašvaldību iestāžu un </a:t>
            </a:r>
            <a:r>
              <a:rPr lang="lv-LV" sz="2000" b="0" i="0" dirty="0" err="1">
                <a:effectLst/>
                <a:latin typeface="Times New Roman" panose="02020603050405020304" pitchFamily="18" charset="0"/>
                <a:cs typeface="Times New Roman" panose="02020603050405020304" pitchFamily="18" charset="0"/>
              </a:rPr>
              <a:t>romu</a:t>
            </a:r>
            <a:r>
              <a:rPr lang="lv-LV" sz="2000" b="0" i="0" dirty="0">
                <a:effectLst/>
                <a:latin typeface="Times New Roman" panose="02020603050405020304" pitchFamily="18" charset="0"/>
                <a:cs typeface="Times New Roman" panose="02020603050405020304" pitchFamily="18" charset="0"/>
              </a:rPr>
              <a:t> kopienas, tai skaitā </a:t>
            </a:r>
            <a:r>
              <a:rPr lang="lv-LV" sz="2000" b="0" i="0" dirty="0" err="1">
                <a:effectLst/>
                <a:latin typeface="Times New Roman" panose="02020603050405020304" pitchFamily="18" charset="0"/>
                <a:cs typeface="Times New Roman" panose="02020603050405020304" pitchFamily="18" charset="0"/>
              </a:rPr>
              <a:t>romu</a:t>
            </a:r>
            <a:r>
              <a:rPr lang="lv-LV" sz="2000" b="0" i="0" dirty="0">
                <a:effectLst/>
                <a:latin typeface="Times New Roman" panose="02020603050405020304" pitchFamily="18" charset="0"/>
                <a:cs typeface="Times New Roman" panose="02020603050405020304" pitchFamily="18" charset="0"/>
              </a:rPr>
              <a:t> nevalstisko organizāciju, sadarbību;</a:t>
            </a:r>
            <a:br>
              <a:rPr lang="lv-LV" sz="2000" dirty="0">
                <a:latin typeface="Times New Roman" panose="02020603050405020304" pitchFamily="18" charset="0"/>
                <a:cs typeface="Times New Roman" panose="02020603050405020304" pitchFamily="18" charset="0"/>
              </a:rPr>
            </a:br>
            <a:r>
              <a:rPr lang="lv-LV" sz="2000" b="0" i="0" dirty="0">
                <a:effectLst/>
                <a:latin typeface="Times New Roman" panose="02020603050405020304" pitchFamily="18" charset="0"/>
                <a:cs typeface="Times New Roman" panose="02020603050405020304" pitchFamily="18" charset="0"/>
              </a:rPr>
              <a:t>3) koordinēt informācijas apmaiņu par labajām praksēm, iniciatīvām un situāciju </a:t>
            </a:r>
            <a:r>
              <a:rPr lang="lv-LV" sz="2000" b="0" i="0" dirty="0" err="1">
                <a:effectLst/>
                <a:latin typeface="Times New Roman" panose="02020603050405020304" pitchFamily="18" charset="0"/>
                <a:cs typeface="Times New Roman" panose="02020603050405020304" pitchFamily="18" charset="0"/>
              </a:rPr>
              <a:t>romu</a:t>
            </a:r>
            <a:r>
              <a:rPr lang="lv-LV" sz="2000" b="0" i="0" dirty="0">
                <a:effectLst/>
                <a:latin typeface="Times New Roman" panose="02020603050405020304" pitchFamily="18" charset="0"/>
                <a:cs typeface="Times New Roman" panose="02020603050405020304" pitchFamily="18" charset="0"/>
              </a:rPr>
              <a:t> integrācijas jomā nacionālajā un ES līmenī;</a:t>
            </a:r>
            <a:br>
              <a:rPr lang="lv-LV" sz="2000" dirty="0">
                <a:latin typeface="Times New Roman" panose="02020603050405020304" pitchFamily="18" charset="0"/>
                <a:cs typeface="Times New Roman" panose="02020603050405020304" pitchFamily="18" charset="0"/>
              </a:rPr>
            </a:br>
            <a:r>
              <a:rPr lang="lv-LV" sz="2000" b="0" i="0" dirty="0">
                <a:effectLst/>
                <a:latin typeface="Times New Roman" panose="02020603050405020304" pitchFamily="18" charset="0"/>
                <a:cs typeface="Times New Roman" panose="02020603050405020304" pitchFamily="18" charset="0"/>
              </a:rPr>
              <a:t>4) iesaistīt pašvaldību iestāžu speciālistus nacionālās </a:t>
            </a:r>
            <a:r>
              <a:rPr lang="lv-LV" sz="2000" b="0" i="0" dirty="0" err="1">
                <a:effectLst/>
                <a:latin typeface="Times New Roman" panose="02020603050405020304" pitchFamily="18" charset="0"/>
                <a:cs typeface="Times New Roman" panose="02020603050405020304" pitchFamily="18" charset="0"/>
              </a:rPr>
              <a:t>romu</a:t>
            </a:r>
            <a:r>
              <a:rPr lang="lv-LV" sz="2000" b="0" i="0" dirty="0">
                <a:effectLst/>
                <a:latin typeface="Times New Roman" panose="02020603050405020304" pitchFamily="18" charset="0"/>
                <a:cs typeface="Times New Roman" panose="02020603050405020304" pitchFamily="18" charset="0"/>
              </a:rPr>
              <a:t> integrācijas politikas pasākumu kopuma pilnveidošanā un īstenošanā.”</a:t>
            </a:r>
            <a:br>
              <a:rPr lang="lv-LV" sz="2000" dirty="0">
                <a:latin typeface="Times New Roman" panose="02020603050405020304" pitchFamily="18" charset="0"/>
                <a:cs typeface="Times New Roman" panose="02020603050405020304" pitchFamily="18" charset="0"/>
              </a:rPr>
            </a:br>
            <a:br>
              <a:rPr lang="lv-LV" sz="2000" dirty="0">
                <a:latin typeface="Times New Roman" panose="02020603050405020304" pitchFamily="18" charset="0"/>
                <a:cs typeface="Times New Roman" panose="02020603050405020304" pitchFamily="18" charset="0"/>
              </a:rPr>
            </a:br>
            <a:br>
              <a:rPr lang="lv-LV" sz="2000" dirty="0">
                <a:latin typeface="Times New Roman" panose="02020603050405020304" pitchFamily="18" charset="0"/>
                <a:cs typeface="Times New Roman" panose="02020603050405020304" pitchFamily="18" charset="0"/>
              </a:rPr>
            </a:br>
            <a:endParaRPr lang="lv-LV"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8854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FDBA79A-F7BC-4A1D-99FB-A3E3EBC72693}"/>
              </a:ext>
            </a:extLst>
          </p:cNvPr>
          <p:cNvSpPr>
            <a:spLocks noGrp="1"/>
          </p:cNvSpPr>
          <p:nvPr>
            <p:ph type="title"/>
          </p:nvPr>
        </p:nvSpPr>
        <p:spPr/>
        <p:txBody>
          <a:bodyPr/>
          <a:lstStyle/>
          <a:p>
            <a:pPr algn="ctr"/>
            <a:r>
              <a:rPr lang="lv-LV" dirty="0">
                <a:latin typeface="Times New Roman" panose="02020603050405020304" pitchFamily="18" charset="0"/>
                <a:cs typeface="Times New Roman" panose="02020603050405020304" pitchFamily="18" charset="0"/>
              </a:rPr>
              <a:t>Ventspils prakse </a:t>
            </a:r>
          </a:p>
        </p:txBody>
      </p:sp>
      <p:sp>
        <p:nvSpPr>
          <p:cNvPr id="3" name="Satura vietturis 2">
            <a:extLst>
              <a:ext uri="{FF2B5EF4-FFF2-40B4-BE49-F238E27FC236}">
                <a16:creationId xmlns:a16="http://schemas.microsoft.com/office/drawing/2014/main" id="{67DE7766-8F6A-4714-8B51-75AFBE031060}"/>
              </a:ext>
            </a:extLst>
          </p:cNvPr>
          <p:cNvSpPr>
            <a:spLocks noGrp="1"/>
          </p:cNvSpPr>
          <p:nvPr>
            <p:ph idx="1"/>
          </p:nvPr>
        </p:nvSpPr>
        <p:spPr/>
        <p:txBody>
          <a:bodyPr>
            <a:noAutofit/>
          </a:bodyPr>
          <a:lstStyle/>
          <a:p>
            <a:pPr marL="0" indent="0">
              <a:buNone/>
            </a:pPr>
            <a:r>
              <a:rPr lang="lv-LV" sz="2000" b="0" i="0" dirty="0">
                <a:effectLst/>
                <a:latin typeface="Times New Roman" panose="02020603050405020304" pitchFamily="18" charset="0"/>
                <a:cs typeface="Times New Roman" panose="02020603050405020304" pitchFamily="18" charset="0"/>
              </a:rPr>
              <a:t>Malda </a:t>
            </a:r>
            <a:r>
              <a:rPr lang="lv-LV" sz="2000" b="0" i="0" dirty="0" err="1">
                <a:effectLst/>
                <a:latin typeface="Times New Roman" panose="02020603050405020304" pitchFamily="18" charset="0"/>
                <a:cs typeface="Times New Roman" panose="02020603050405020304" pitchFamily="18" charset="0"/>
              </a:rPr>
              <a:t>Avramenko</a:t>
            </a:r>
            <a:r>
              <a:rPr lang="lv-LV" sz="2000" b="0" i="0" dirty="0">
                <a:effectLst/>
                <a:latin typeface="Times New Roman" panose="02020603050405020304" pitchFamily="18" charset="0"/>
                <a:cs typeface="Times New Roman" panose="02020603050405020304" pitchFamily="18" charset="0"/>
              </a:rPr>
              <a:t> – </a:t>
            </a:r>
            <a:r>
              <a:rPr lang="lv-LV" sz="2000" b="0" i="0" dirty="0" err="1">
                <a:effectLst/>
                <a:latin typeface="Times New Roman" panose="02020603050405020304" pitchFamily="18" charset="0"/>
                <a:cs typeface="Times New Roman" panose="02020603050405020304" pitchFamily="18" charset="0"/>
              </a:rPr>
              <a:t>romu</a:t>
            </a:r>
            <a:r>
              <a:rPr lang="lv-LV" sz="2000" b="0" i="0" dirty="0">
                <a:effectLst/>
                <a:latin typeface="Times New Roman" panose="02020603050405020304" pitchFamily="18" charset="0"/>
                <a:cs typeface="Times New Roman" panose="02020603050405020304" pitchFamily="18" charset="0"/>
              </a:rPr>
              <a:t> mediatore</a:t>
            </a:r>
            <a:br>
              <a:rPr lang="lv-LV" sz="2000" dirty="0">
                <a:latin typeface="Times New Roman" panose="02020603050405020304" pitchFamily="18" charset="0"/>
                <a:cs typeface="Times New Roman" panose="02020603050405020304" pitchFamily="18" charset="0"/>
              </a:rPr>
            </a:br>
            <a:br>
              <a:rPr lang="lv-LV" sz="2000" dirty="0">
                <a:latin typeface="Times New Roman" panose="02020603050405020304" pitchFamily="18" charset="0"/>
                <a:cs typeface="Times New Roman" panose="02020603050405020304" pitchFamily="18" charset="0"/>
              </a:rPr>
            </a:br>
            <a:br>
              <a:rPr lang="lv-LV" sz="2000" dirty="0">
                <a:latin typeface="Times New Roman" panose="02020603050405020304" pitchFamily="18" charset="0"/>
                <a:cs typeface="Times New Roman" panose="02020603050405020304" pitchFamily="18" charset="0"/>
              </a:rPr>
            </a:br>
            <a:endParaRPr lang="lv-LV" sz="2000" dirty="0">
              <a:latin typeface="Times New Roman" panose="02020603050405020304" pitchFamily="18" charset="0"/>
              <a:cs typeface="Times New Roman" panose="02020603050405020304" pitchFamily="18" charset="0"/>
            </a:endParaRPr>
          </a:p>
        </p:txBody>
      </p:sp>
      <p:pic>
        <p:nvPicPr>
          <p:cNvPr id="5" name="Attēls 4" descr="Attēls, kurā ir persona, iekštelpa, stāv, vīrietis&#10;&#10;Apraksts ģenerēts automātiski">
            <a:extLst>
              <a:ext uri="{FF2B5EF4-FFF2-40B4-BE49-F238E27FC236}">
                <a16:creationId xmlns:a16="http://schemas.microsoft.com/office/drawing/2014/main" id="{77338510-EAFF-4606-9A3F-4AF2C63D1E93}"/>
              </a:ext>
            </a:extLst>
          </p:cNvPr>
          <p:cNvPicPr>
            <a:picLocks noChangeAspect="1"/>
          </p:cNvPicPr>
          <p:nvPr/>
        </p:nvPicPr>
        <p:blipFill>
          <a:blip r:embed="rId3"/>
          <a:stretch>
            <a:fillRect/>
          </a:stretch>
        </p:blipFill>
        <p:spPr>
          <a:xfrm>
            <a:off x="0" y="2833875"/>
            <a:ext cx="7160008" cy="4024125"/>
          </a:xfrm>
          <a:prstGeom prst="rect">
            <a:avLst/>
          </a:prstGeom>
        </p:spPr>
      </p:pic>
      <p:pic>
        <p:nvPicPr>
          <p:cNvPr id="7" name="Attēls 6" descr="Attēls, kurā ir persona, ēka, ārtelpa, grupa&#10;&#10;Apraksts ģenerēts automātiski">
            <a:extLst>
              <a:ext uri="{FF2B5EF4-FFF2-40B4-BE49-F238E27FC236}">
                <a16:creationId xmlns:a16="http://schemas.microsoft.com/office/drawing/2014/main" id="{F8ABB7DF-F35E-42D5-B4F1-CA8170BAF87D}"/>
              </a:ext>
            </a:extLst>
          </p:cNvPr>
          <p:cNvPicPr>
            <a:picLocks noChangeAspect="1"/>
          </p:cNvPicPr>
          <p:nvPr/>
        </p:nvPicPr>
        <p:blipFill>
          <a:blip r:embed="rId4"/>
          <a:stretch>
            <a:fillRect/>
          </a:stretch>
        </p:blipFill>
        <p:spPr>
          <a:xfrm>
            <a:off x="6749143" y="3621315"/>
            <a:ext cx="5442857" cy="3236685"/>
          </a:xfrm>
          <a:prstGeom prst="rect">
            <a:avLst/>
          </a:prstGeom>
        </p:spPr>
      </p:pic>
    </p:spTree>
    <p:extLst>
      <p:ext uri="{BB962C8B-B14F-4D97-AF65-F5344CB8AC3E}">
        <p14:creationId xmlns:p14="http://schemas.microsoft.com/office/powerpoint/2010/main" val="715494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4273056-B788-4FBB-A0B7-EC6EE4FDB50B}"/>
              </a:ext>
            </a:extLst>
          </p:cNvPr>
          <p:cNvSpPr>
            <a:spLocks noGrp="1"/>
          </p:cNvSpPr>
          <p:nvPr>
            <p:ph type="title"/>
          </p:nvPr>
        </p:nvSpPr>
        <p:spPr/>
        <p:txBody>
          <a:bodyPr/>
          <a:lstStyle/>
          <a:p>
            <a:pPr algn="l"/>
            <a:r>
              <a:rPr lang="lv-LV" dirty="0">
                <a:latin typeface="Times New Roman" panose="02020603050405020304" pitchFamily="18" charset="0"/>
                <a:cs typeface="Times New Roman" panose="02020603050405020304" pitchFamily="18" charset="0"/>
              </a:rPr>
              <a:t>Kas ir čigāni jeb </a:t>
            </a:r>
            <a:r>
              <a:rPr lang="lv-LV" dirty="0" err="1">
                <a:latin typeface="Times New Roman" panose="02020603050405020304" pitchFamily="18" charset="0"/>
                <a:cs typeface="Times New Roman" panose="02020603050405020304" pitchFamily="18" charset="0"/>
              </a:rPr>
              <a:t>romi</a:t>
            </a:r>
            <a:r>
              <a:rPr lang="lv-LV" dirty="0">
                <a:latin typeface="Times New Roman" panose="02020603050405020304" pitchFamily="18" charset="0"/>
                <a:cs typeface="Times New Roman" panose="02020603050405020304" pitchFamily="18" charset="0"/>
              </a:rPr>
              <a:t>?</a:t>
            </a:r>
          </a:p>
        </p:txBody>
      </p:sp>
      <p:sp>
        <p:nvSpPr>
          <p:cNvPr id="3" name="Satura vietturis 2">
            <a:extLst>
              <a:ext uri="{FF2B5EF4-FFF2-40B4-BE49-F238E27FC236}">
                <a16:creationId xmlns:a16="http://schemas.microsoft.com/office/drawing/2014/main" id="{A810D880-729C-4527-8808-B3F43D9D9233}"/>
              </a:ext>
            </a:extLst>
          </p:cNvPr>
          <p:cNvSpPr>
            <a:spLocks noGrp="1"/>
          </p:cNvSpPr>
          <p:nvPr>
            <p:ph idx="1"/>
          </p:nvPr>
        </p:nvSpPr>
        <p:spPr/>
        <p:txBody>
          <a:bodyPr>
            <a:normAutofit lnSpcReduction="10000"/>
          </a:bodyPr>
          <a:lstStyle/>
          <a:p>
            <a:pPr algn="just"/>
            <a:r>
              <a:rPr lang="lv-LV" b="0" i="0" dirty="0">
                <a:effectLst/>
                <a:latin typeface="Times New Roman" panose="02020603050405020304" pitchFamily="18" charset="0"/>
                <a:cs typeface="Times New Roman" panose="02020603050405020304" pitchFamily="18" charset="0"/>
              </a:rPr>
              <a:t>Romi jeb čigāni ir viena no senākajām mazākumtautībām Latvijā, jau no 16.gs. viņi ir neatņemama Latvijas kultūras dažādības sastāvdaļa. Pēdējos gados Eiropas un citās valstīs, arī Latvijā, ir novērojama tendence apzīmēt </a:t>
            </a:r>
            <a:r>
              <a:rPr lang="lv-LV" b="0" i="0" dirty="0" err="1">
                <a:effectLst/>
                <a:latin typeface="Times New Roman" panose="02020603050405020304" pitchFamily="18" charset="0"/>
                <a:cs typeface="Times New Roman" panose="02020603050405020304" pitchFamily="18" charset="0"/>
              </a:rPr>
              <a:t>daudzskaitlīgu</a:t>
            </a:r>
            <a:r>
              <a:rPr lang="lv-LV" b="0" i="0" dirty="0">
                <a:effectLst/>
                <a:latin typeface="Times New Roman" panose="02020603050405020304" pitchFamily="18" charset="0"/>
                <a:cs typeface="Times New Roman" panose="02020603050405020304" pitchFamily="18" charset="0"/>
              </a:rPr>
              <a:t> kopienu ar </a:t>
            </a:r>
            <a:r>
              <a:rPr lang="lv-LV" b="0" i="0" dirty="0" err="1">
                <a:effectLst/>
                <a:latin typeface="Times New Roman" panose="02020603050405020304" pitchFamily="18" charset="0"/>
                <a:cs typeface="Times New Roman" panose="02020603050405020304" pitchFamily="18" charset="0"/>
              </a:rPr>
              <a:t>endonīmu</a:t>
            </a:r>
            <a:r>
              <a:rPr lang="lv-LV" b="0" i="0" dirty="0">
                <a:effectLst/>
                <a:latin typeface="Times New Roman" panose="02020603050405020304" pitchFamily="18" charset="0"/>
                <a:cs typeface="Times New Roman" panose="02020603050405020304" pitchFamily="18" charset="0"/>
              </a:rPr>
              <a:t> „</a:t>
            </a:r>
            <a:r>
              <a:rPr lang="lv-LV" b="0" i="0" dirty="0" err="1">
                <a:effectLst/>
                <a:latin typeface="Times New Roman" panose="02020603050405020304" pitchFamily="18" charset="0"/>
                <a:cs typeface="Times New Roman" panose="02020603050405020304" pitchFamily="18" charset="0"/>
              </a:rPr>
              <a:t>Romá</a:t>
            </a:r>
            <a:r>
              <a:rPr lang="lv-LV" b="0" i="0" dirty="0">
                <a:effectLst/>
                <a:latin typeface="Times New Roman" panose="02020603050405020304" pitchFamily="18" charset="0"/>
                <a:cs typeface="Times New Roman" panose="02020603050405020304" pitchFamily="18" charset="0"/>
              </a:rPr>
              <a:t>” (latviskā versijā „</a:t>
            </a:r>
            <a:r>
              <a:rPr lang="lv-LV" b="0" i="0" dirty="0" err="1">
                <a:effectLst/>
                <a:latin typeface="Times New Roman" panose="02020603050405020304" pitchFamily="18" charset="0"/>
                <a:cs typeface="Times New Roman" panose="02020603050405020304" pitchFamily="18" charset="0"/>
              </a:rPr>
              <a:t>romi</a:t>
            </a:r>
            <a:r>
              <a:rPr lang="lv-LV" b="0" i="0" dirty="0">
                <a:effectLst/>
                <a:latin typeface="Times New Roman" panose="02020603050405020304" pitchFamily="18" charset="0"/>
                <a:cs typeface="Times New Roman" panose="02020603050405020304" pitchFamily="18" charset="0"/>
              </a:rPr>
              <a:t>”), kas kopš Pirmā Pasaules Romu kongresa 1971.gadā kļuvis par visu </a:t>
            </a:r>
            <a:r>
              <a:rPr lang="lv-LV" b="0" i="0" dirty="0" err="1">
                <a:effectLst/>
                <a:latin typeface="Times New Roman" panose="02020603050405020304" pitchFamily="18" charset="0"/>
                <a:cs typeface="Times New Roman" panose="02020603050405020304" pitchFamily="18" charset="0"/>
              </a:rPr>
              <a:t>romu</a:t>
            </a:r>
            <a:r>
              <a:rPr lang="lv-LV" b="0" i="0" dirty="0">
                <a:effectLst/>
                <a:latin typeface="Times New Roman" panose="02020603050405020304" pitchFamily="18" charset="0"/>
                <a:cs typeface="Times New Roman" panose="02020603050405020304" pitchFamily="18" charset="0"/>
              </a:rPr>
              <a:t> tautību universālo </a:t>
            </a:r>
            <a:r>
              <a:rPr lang="lv-LV" b="0" i="0" dirty="0" err="1">
                <a:effectLst/>
                <a:latin typeface="Times New Roman" panose="02020603050405020304" pitchFamily="18" charset="0"/>
                <a:cs typeface="Times New Roman" panose="02020603050405020304" pitchFamily="18" charset="0"/>
              </a:rPr>
              <a:t>pašnosaukumu</a:t>
            </a:r>
            <a:r>
              <a:rPr lang="lv-LV" b="0" i="0" dirty="0">
                <a:effectLst/>
                <a:latin typeface="Times New Roman" panose="02020603050405020304" pitchFamily="18" charset="0"/>
                <a:cs typeface="Times New Roman" panose="02020603050405020304" pitchFamily="18" charset="0"/>
              </a:rPr>
              <a:t>.</a:t>
            </a:r>
          </a:p>
          <a:p>
            <a:pPr algn="just"/>
            <a:r>
              <a:rPr lang="lv-LV" b="0" i="0" dirty="0">
                <a:effectLst/>
                <a:latin typeface="Times New Roman" panose="02020603050405020304" pitchFamily="18" charset="0"/>
                <a:cs typeface="Times New Roman" panose="02020603050405020304" pitchFamily="18" charset="0"/>
              </a:rPr>
              <a:t>Saskaņā ar 2011.gada Tautas skaitīšanas rezultātiem, Latvijā dzīvoja 6489 </a:t>
            </a:r>
            <a:r>
              <a:rPr lang="lv-LV" b="0" i="0" dirty="0" err="1">
                <a:effectLst/>
                <a:latin typeface="Times New Roman" panose="02020603050405020304" pitchFamily="18" charset="0"/>
                <a:cs typeface="Times New Roman" panose="02020603050405020304" pitchFamily="18" charset="0"/>
              </a:rPr>
              <a:t>romi</a:t>
            </a:r>
            <a:r>
              <a:rPr lang="lv-LV" b="0" i="0" dirty="0">
                <a:effectLst/>
                <a:latin typeface="Times New Roman" panose="02020603050405020304" pitchFamily="18" charset="0"/>
                <a:cs typeface="Times New Roman" panose="02020603050405020304" pitchFamily="18" charset="0"/>
              </a:rPr>
              <a:t>. Pēdējos gados liela daļa Latvijas </a:t>
            </a:r>
            <a:r>
              <a:rPr lang="lv-LV" b="0" i="0" dirty="0" err="1">
                <a:effectLst/>
                <a:latin typeface="Times New Roman" panose="02020603050405020304" pitchFamily="18" charset="0"/>
                <a:cs typeface="Times New Roman" panose="02020603050405020304" pitchFamily="18" charset="0"/>
              </a:rPr>
              <a:t>romu</a:t>
            </a:r>
            <a:r>
              <a:rPr lang="lv-LV" b="0" i="0" dirty="0">
                <a:effectLst/>
                <a:latin typeface="Times New Roman" panose="02020603050405020304" pitchFamily="18" charset="0"/>
                <a:cs typeface="Times New Roman" panose="02020603050405020304" pitchFamily="18" charset="0"/>
              </a:rPr>
              <a:t> ir izbraukuši uz ārzemēm labākas dzīves meklējumos.</a:t>
            </a:r>
            <a:br>
              <a:rPr lang="lv-LV" b="0" i="0" dirty="0">
                <a:effectLst/>
                <a:latin typeface="Times New Roman" panose="02020603050405020304" pitchFamily="18" charset="0"/>
                <a:cs typeface="Times New Roman" panose="02020603050405020304" pitchFamily="18" charset="0"/>
              </a:rPr>
            </a:br>
            <a:r>
              <a:rPr lang="lv-LV" b="0" i="0" dirty="0">
                <a:effectLst/>
                <a:latin typeface="Times New Roman" panose="02020603050405020304" pitchFamily="18" charset="0"/>
                <a:cs typeface="Times New Roman" panose="02020603050405020304" pitchFamily="18" charset="0"/>
              </a:rPr>
              <a:t> </a:t>
            </a:r>
          </a:p>
          <a:p>
            <a:pPr algn="just"/>
            <a:r>
              <a:rPr lang="lv-LV" b="0" i="0" dirty="0">
                <a:effectLst/>
                <a:latin typeface="Times New Roman" panose="02020603050405020304" pitchFamily="18" charset="0"/>
                <a:cs typeface="Times New Roman" panose="02020603050405020304" pitchFamily="18" charset="0"/>
              </a:rPr>
              <a:t>Romu kopiena ir vienīgā etniskā grupa Latvijā, kurai saglabājas pozitīvs dabiskais pieaugums – no visām etniskajām grupām </a:t>
            </a:r>
            <a:r>
              <a:rPr lang="lv-LV" b="0" i="0" dirty="0" err="1">
                <a:effectLst/>
                <a:latin typeface="Times New Roman" panose="02020603050405020304" pitchFamily="18" charset="0"/>
                <a:cs typeface="Times New Roman" panose="02020603050405020304" pitchFamily="18" charset="0"/>
              </a:rPr>
              <a:t>romiem</a:t>
            </a:r>
            <a:r>
              <a:rPr lang="lv-LV" b="0" i="0" dirty="0">
                <a:effectLst/>
                <a:latin typeface="Times New Roman" panose="02020603050405020304" pitchFamily="18" charset="0"/>
                <a:cs typeface="Times New Roman" panose="02020603050405020304" pitchFamily="18" charset="0"/>
              </a:rPr>
              <a:t> ir visaugstākie dzimstības radītāji.</a:t>
            </a:r>
            <a:br>
              <a:rPr lang="lv-LV" b="0" i="0" dirty="0">
                <a:effectLst/>
                <a:latin typeface="Times New Roman" panose="02020603050405020304" pitchFamily="18" charset="0"/>
                <a:cs typeface="Times New Roman" panose="02020603050405020304" pitchFamily="18" charset="0"/>
              </a:rPr>
            </a:br>
            <a:r>
              <a:rPr lang="lv-LV" b="0" i="0" dirty="0">
                <a:effectLst/>
                <a:latin typeface="Times New Roman" panose="02020603050405020304" pitchFamily="18" charset="0"/>
                <a:cs typeface="Times New Roman" panose="02020603050405020304" pitchFamily="18" charset="0"/>
              </a:rPr>
              <a:t> </a:t>
            </a:r>
          </a:p>
          <a:p>
            <a:pPr algn="just"/>
            <a:r>
              <a:rPr lang="lv-LV" b="0" i="0" dirty="0">
                <a:effectLst/>
                <a:latin typeface="Times New Roman" panose="02020603050405020304" pitchFamily="18" charset="0"/>
                <a:cs typeface="Times New Roman" panose="02020603050405020304" pitchFamily="18" charset="0"/>
              </a:rPr>
              <a:t>93,6% reģistrēto </a:t>
            </a:r>
            <a:r>
              <a:rPr lang="lv-LV" b="0" i="0" dirty="0" err="1">
                <a:effectLst/>
                <a:latin typeface="Times New Roman" panose="02020603050405020304" pitchFamily="18" charset="0"/>
                <a:cs typeface="Times New Roman" panose="02020603050405020304" pitchFamily="18" charset="0"/>
              </a:rPr>
              <a:t>romu</a:t>
            </a:r>
            <a:r>
              <a:rPr lang="lv-LV" b="0" i="0" dirty="0">
                <a:effectLst/>
                <a:latin typeface="Times New Roman" panose="02020603050405020304" pitchFamily="18" charset="0"/>
                <a:cs typeface="Times New Roman" panose="02020603050405020304" pitchFamily="18" charset="0"/>
              </a:rPr>
              <a:t> ir Latvijas pilsoņi, aptuveni 70% no viņiem prot latviešu valodu. Lielākā daļa </a:t>
            </a:r>
            <a:r>
              <a:rPr lang="lv-LV" b="0" i="0" dirty="0" err="1">
                <a:effectLst/>
                <a:latin typeface="Times New Roman" panose="02020603050405020304" pitchFamily="18" charset="0"/>
                <a:cs typeface="Times New Roman" panose="02020603050405020304" pitchFamily="18" charset="0"/>
              </a:rPr>
              <a:t>romu</a:t>
            </a:r>
            <a:r>
              <a:rPr lang="lv-LV" b="0" i="0" dirty="0">
                <a:effectLst/>
                <a:latin typeface="Times New Roman" panose="02020603050405020304" pitchFamily="18" charset="0"/>
                <a:cs typeface="Times New Roman" panose="02020603050405020304" pitchFamily="18" charset="0"/>
              </a:rPr>
              <a:t> par savu dzimto valodu uzskata </a:t>
            </a:r>
            <a:r>
              <a:rPr lang="lv-LV" b="0" i="0" dirty="0" err="1">
                <a:effectLst/>
                <a:latin typeface="Times New Roman" panose="02020603050405020304" pitchFamily="18" charset="0"/>
                <a:cs typeface="Times New Roman" panose="02020603050405020304" pitchFamily="18" charset="0"/>
              </a:rPr>
              <a:t>romu</a:t>
            </a:r>
            <a:r>
              <a:rPr lang="lv-LV" b="0" i="0" dirty="0">
                <a:effectLst/>
                <a:latin typeface="Times New Roman" panose="02020603050405020304" pitchFamily="18" charset="0"/>
                <a:cs typeface="Times New Roman" panose="02020603050405020304" pitchFamily="18" charset="0"/>
              </a:rPr>
              <a:t> valodu.</a:t>
            </a:r>
          </a:p>
          <a:p>
            <a:endParaRPr lang="lv-LV" dirty="0"/>
          </a:p>
        </p:txBody>
      </p:sp>
    </p:spTree>
    <p:extLst>
      <p:ext uri="{BB962C8B-B14F-4D97-AF65-F5344CB8AC3E}">
        <p14:creationId xmlns:p14="http://schemas.microsoft.com/office/powerpoint/2010/main" val="2266324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E3512DE-1376-4FA6-B624-688D895C8BF1}"/>
              </a:ext>
            </a:extLst>
          </p:cNvPr>
          <p:cNvSpPr>
            <a:spLocks noGrp="1"/>
          </p:cNvSpPr>
          <p:nvPr>
            <p:ph type="title"/>
          </p:nvPr>
        </p:nvSpPr>
        <p:spPr/>
        <p:txBody>
          <a:bodyPr/>
          <a:lstStyle/>
          <a:p>
            <a:pPr algn="ctr"/>
            <a:r>
              <a:rPr lang="lv-LV" dirty="0">
                <a:latin typeface="Times New Roman" panose="02020603050405020304" pitchFamily="18" charset="0"/>
                <a:cs typeface="Times New Roman" panose="02020603050405020304" pitchFamily="18" charset="0"/>
              </a:rPr>
              <a:t>statistika</a:t>
            </a:r>
          </a:p>
        </p:txBody>
      </p:sp>
      <p:sp>
        <p:nvSpPr>
          <p:cNvPr id="6" name="Satura vietturis 5">
            <a:extLst>
              <a:ext uri="{FF2B5EF4-FFF2-40B4-BE49-F238E27FC236}">
                <a16:creationId xmlns:a16="http://schemas.microsoft.com/office/drawing/2014/main" id="{4738F522-B617-4F4C-8CF0-001EE96FB3C7}"/>
              </a:ext>
            </a:extLst>
          </p:cNvPr>
          <p:cNvSpPr>
            <a:spLocks noGrp="1"/>
          </p:cNvSpPr>
          <p:nvPr>
            <p:ph sz="half" idx="1"/>
          </p:nvPr>
        </p:nvSpPr>
        <p:spPr>
          <a:xfrm>
            <a:off x="6445350" y="2069501"/>
            <a:ext cx="5334000" cy="4024125"/>
          </a:xfrm>
        </p:spPr>
        <p:txBody>
          <a:bodyPr>
            <a:normAutofit fontScale="92500" lnSpcReduction="10000"/>
          </a:bodyPr>
          <a:lstStyle/>
          <a:p>
            <a:pPr marL="0" indent="0">
              <a:buNone/>
            </a:pPr>
            <a:r>
              <a:rPr lang="lv-LV" sz="2400" b="1" dirty="0">
                <a:latin typeface="Times New Roman" panose="02020603050405020304" pitchFamily="18" charset="0"/>
                <a:cs typeface="Times New Roman" panose="02020603050405020304" pitchFamily="18" charset="0"/>
              </a:rPr>
              <a:t>Čigānu skaits pašvaldībās :</a:t>
            </a:r>
          </a:p>
          <a:p>
            <a:endParaRPr lang="lv-LV" sz="2400" dirty="0">
              <a:latin typeface="Times New Roman" panose="02020603050405020304" pitchFamily="18" charset="0"/>
              <a:cs typeface="Times New Roman" panose="02020603050405020304" pitchFamily="18" charset="0"/>
            </a:endParaRPr>
          </a:p>
          <a:p>
            <a:pPr lvl="1"/>
            <a:r>
              <a:rPr lang="lv-LV" sz="2400" dirty="0">
                <a:latin typeface="Times New Roman" panose="02020603050405020304" pitchFamily="18" charset="0"/>
                <a:cs typeface="Times New Roman" panose="02020603050405020304" pitchFamily="18" charset="0"/>
              </a:rPr>
              <a:t>Alojas novads 	87</a:t>
            </a:r>
          </a:p>
          <a:p>
            <a:pPr lvl="1"/>
            <a:r>
              <a:rPr lang="lv-LV" sz="2400" dirty="0">
                <a:latin typeface="Times New Roman" panose="02020603050405020304" pitchFamily="18" charset="0"/>
                <a:cs typeface="Times New Roman" panose="02020603050405020304" pitchFamily="18" charset="0"/>
              </a:rPr>
              <a:t>Dobeles novads	 233</a:t>
            </a:r>
          </a:p>
          <a:p>
            <a:pPr lvl="1"/>
            <a:r>
              <a:rPr lang="lv-LV" sz="2400" dirty="0">
                <a:latin typeface="Times New Roman" panose="02020603050405020304" pitchFamily="18" charset="0"/>
                <a:cs typeface="Times New Roman" panose="02020603050405020304" pitchFamily="18" charset="0"/>
              </a:rPr>
              <a:t>Kandavas novads 	107</a:t>
            </a:r>
          </a:p>
          <a:p>
            <a:pPr lvl="1"/>
            <a:r>
              <a:rPr lang="lv-LV" sz="2400" dirty="0">
                <a:latin typeface="Times New Roman" panose="02020603050405020304" pitchFamily="18" charset="0"/>
                <a:cs typeface="Times New Roman" panose="02020603050405020304" pitchFamily="18" charset="0"/>
              </a:rPr>
              <a:t>Pļaviņu novads 	61</a:t>
            </a:r>
          </a:p>
          <a:p>
            <a:pPr lvl="1"/>
            <a:r>
              <a:rPr lang="lv-LV" sz="2400" dirty="0">
                <a:latin typeface="Times New Roman" panose="02020603050405020304" pitchFamily="18" charset="0"/>
                <a:cs typeface="Times New Roman" panose="02020603050405020304" pitchFamily="18" charset="0"/>
              </a:rPr>
              <a:t>Rūjienas novads 	53</a:t>
            </a:r>
          </a:p>
          <a:p>
            <a:pPr lvl="1"/>
            <a:r>
              <a:rPr lang="lv-LV" sz="2400" dirty="0">
                <a:latin typeface="Times New Roman" panose="02020603050405020304" pitchFamily="18" charset="0"/>
                <a:cs typeface="Times New Roman" panose="02020603050405020304" pitchFamily="18" charset="0"/>
              </a:rPr>
              <a:t>Talsu novads 	449</a:t>
            </a:r>
          </a:p>
          <a:p>
            <a:pPr lvl="1"/>
            <a:r>
              <a:rPr lang="lv-LV" sz="2400" dirty="0">
                <a:latin typeface="Times New Roman" panose="02020603050405020304" pitchFamily="18" charset="0"/>
                <a:cs typeface="Times New Roman" panose="02020603050405020304" pitchFamily="18" charset="0"/>
              </a:rPr>
              <a:t>Viļakas novads 	68</a:t>
            </a:r>
          </a:p>
          <a:p>
            <a:pPr lvl="1"/>
            <a:r>
              <a:rPr lang="lv-LV" sz="2400" dirty="0">
                <a:latin typeface="Times New Roman" panose="02020603050405020304" pitchFamily="18" charset="0"/>
                <a:cs typeface="Times New Roman" panose="02020603050405020304" pitchFamily="18" charset="0"/>
              </a:rPr>
              <a:t>Jelgava 		705</a:t>
            </a:r>
          </a:p>
          <a:p>
            <a:pPr lvl="1"/>
            <a:r>
              <a:rPr lang="lv-LV" sz="2400" dirty="0">
                <a:latin typeface="Times New Roman" panose="02020603050405020304" pitchFamily="18" charset="0"/>
                <a:cs typeface="Times New Roman" panose="02020603050405020304" pitchFamily="18" charset="0"/>
              </a:rPr>
              <a:t>Ventspils 		768</a:t>
            </a:r>
          </a:p>
          <a:p>
            <a:pPr lvl="1"/>
            <a:endParaRPr lang="lv-LV" sz="1800" dirty="0">
              <a:latin typeface="Times New Roman" panose="02020603050405020304" pitchFamily="18" charset="0"/>
              <a:cs typeface="Times New Roman" panose="02020603050405020304" pitchFamily="18" charset="0"/>
            </a:endParaRPr>
          </a:p>
        </p:txBody>
      </p:sp>
      <p:sp>
        <p:nvSpPr>
          <p:cNvPr id="8" name="Satura vietturis 7">
            <a:extLst>
              <a:ext uri="{FF2B5EF4-FFF2-40B4-BE49-F238E27FC236}">
                <a16:creationId xmlns:a16="http://schemas.microsoft.com/office/drawing/2014/main" id="{8E6FC80D-DD9E-4B1A-8307-8D9E67CFD9EC}"/>
              </a:ext>
            </a:extLst>
          </p:cNvPr>
          <p:cNvSpPr>
            <a:spLocks noGrp="1"/>
          </p:cNvSpPr>
          <p:nvPr>
            <p:ph sz="half" idx="2"/>
          </p:nvPr>
        </p:nvSpPr>
        <p:spPr>
          <a:xfrm>
            <a:off x="804203" y="2069501"/>
            <a:ext cx="5334000" cy="4024125"/>
          </a:xfrm>
        </p:spPr>
        <p:txBody>
          <a:bodyPr>
            <a:normAutofit fontScale="92500" lnSpcReduction="10000"/>
          </a:bodyPr>
          <a:lstStyle/>
          <a:p>
            <a:pPr marL="0" indent="0">
              <a:buNone/>
            </a:pPr>
            <a:r>
              <a:rPr lang="lv-LV" b="1" dirty="0">
                <a:latin typeface="Times New Roman" panose="02020603050405020304" pitchFamily="18" charset="0"/>
                <a:cs typeface="Times New Roman" panose="02020603050405020304" pitchFamily="18" charset="0"/>
              </a:rPr>
              <a:t>Centrālā statistikas pārvalde :</a:t>
            </a:r>
          </a:p>
          <a:p>
            <a:pPr marL="0" indent="0">
              <a:buNone/>
            </a:pPr>
            <a:r>
              <a:rPr lang="lv-LV" dirty="0">
                <a:latin typeface="Times New Roman" panose="02020603050405020304" pitchFamily="18" charset="0"/>
                <a:cs typeface="Times New Roman" panose="02020603050405020304" pitchFamily="18" charset="0"/>
              </a:rPr>
              <a:t>Gads		Skaits</a:t>
            </a:r>
          </a:p>
          <a:p>
            <a:r>
              <a:rPr lang="lv-LV" dirty="0">
                <a:latin typeface="Times New Roman" panose="02020603050405020304" pitchFamily="18" charset="0"/>
                <a:cs typeface="Times New Roman" panose="02020603050405020304" pitchFamily="18" charset="0"/>
              </a:rPr>
              <a:t>2016.		5297</a:t>
            </a:r>
          </a:p>
          <a:p>
            <a:r>
              <a:rPr lang="lv-LV" dirty="0">
                <a:latin typeface="Times New Roman" panose="02020603050405020304" pitchFamily="18" charset="0"/>
                <a:cs typeface="Times New Roman" panose="02020603050405020304" pitchFamily="18" charset="0"/>
              </a:rPr>
              <a:t>2017.		5191</a:t>
            </a:r>
          </a:p>
          <a:p>
            <a:r>
              <a:rPr lang="lv-LV" dirty="0">
                <a:latin typeface="Times New Roman" panose="02020603050405020304" pitchFamily="18" charset="0"/>
                <a:cs typeface="Times New Roman" panose="02020603050405020304" pitchFamily="18" charset="0"/>
              </a:rPr>
              <a:t>2018.		5082</a:t>
            </a:r>
          </a:p>
          <a:p>
            <a:r>
              <a:rPr lang="lv-LV" dirty="0">
                <a:latin typeface="Times New Roman" panose="02020603050405020304" pitchFamily="18" charset="0"/>
                <a:cs typeface="Times New Roman" panose="02020603050405020304" pitchFamily="18" charset="0"/>
              </a:rPr>
              <a:t>2019.		4983</a:t>
            </a:r>
          </a:p>
          <a:p>
            <a:r>
              <a:rPr lang="lv-LV" dirty="0">
                <a:latin typeface="Times New Roman" panose="02020603050405020304" pitchFamily="18" charset="0"/>
                <a:cs typeface="Times New Roman" panose="02020603050405020304" pitchFamily="18" charset="0"/>
              </a:rPr>
              <a:t>2020.		4891</a:t>
            </a:r>
          </a:p>
          <a:p>
            <a:endParaRPr lang="lv-LV" dirty="0"/>
          </a:p>
        </p:txBody>
      </p:sp>
    </p:spTree>
    <p:extLst>
      <p:ext uri="{BB962C8B-B14F-4D97-AF65-F5344CB8AC3E}">
        <p14:creationId xmlns:p14="http://schemas.microsoft.com/office/powerpoint/2010/main" val="1490349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irsraksts 4">
            <a:extLst>
              <a:ext uri="{FF2B5EF4-FFF2-40B4-BE49-F238E27FC236}">
                <a16:creationId xmlns:a16="http://schemas.microsoft.com/office/drawing/2014/main" id="{503ADBA5-5D2F-4219-8392-B92F13D4169C}"/>
              </a:ext>
            </a:extLst>
          </p:cNvPr>
          <p:cNvSpPr>
            <a:spLocks noGrp="1"/>
          </p:cNvSpPr>
          <p:nvPr>
            <p:ph type="title"/>
          </p:nvPr>
        </p:nvSpPr>
        <p:spPr/>
        <p:txBody>
          <a:bodyPr/>
          <a:lstStyle/>
          <a:p>
            <a:pPr algn="l"/>
            <a:r>
              <a:rPr lang="lv-LV" dirty="0">
                <a:latin typeface="Times New Roman" panose="02020603050405020304" pitchFamily="18" charset="0"/>
                <a:cs typeface="Times New Roman" panose="02020603050405020304" pitchFamily="18" charset="0"/>
              </a:rPr>
              <a:t>problēmas</a:t>
            </a:r>
          </a:p>
        </p:txBody>
      </p:sp>
      <p:sp>
        <p:nvSpPr>
          <p:cNvPr id="6" name="Satura vietturis 5">
            <a:extLst>
              <a:ext uri="{FF2B5EF4-FFF2-40B4-BE49-F238E27FC236}">
                <a16:creationId xmlns:a16="http://schemas.microsoft.com/office/drawing/2014/main" id="{AEA3A4EC-CD2E-4236-8195-FD7EDE9AA60F}"/>
              </a:ext>
            </a:extLst>
          </p:cNvPr>
          <p:cNvSpPr>
            <a:spLocks noGrp="1"/>
          </p:cNvSpPr>
          <p:nvPr>
            <p:ph idx="1"/>
          </p:nvPr>
        </p:nvSpPr>
        <p:spPr/>
        <p:txBody>
          <a:bodyPr>
            <a:normAutofit/>
          </a:bodyPr>
          <a:lstStyle/>
          <a:p>
            <a:r>
              <a:rPr lang="lv-LV" b="1" dirty="0">
                <a:latin typeface="Times New Roman" panose="02020603050405020304" pitchFamily="18" charset="0"/>
                <a:cs typeface="Times New Roman" panose="02020603050405020304" pitchFamily="18" charset="0"/>
              </a:rPr>
              <a:t>Izglītība</a:t>
            </a:r>
          </a:p>
          <a:p>
            <a:pPr lvl="1"/>
            <a:r>
              <a:rPr lang="lv-LV" dirty="0">
                <a:latin typeface="Times New Roman" panose="02020603050405020304" pitchFamily="18" charset="0"/>
                <a:cs typeface="Times New Roman" panose="02020603050405020304" pitchFamily="18" charset="0"/>
              </a:rPr>
              <a:t>Analfabētisms</a:t>
            </a:r>
          </a:p>
          <a:p>
            <a:pPr lvl="1"/>
            <a:r>
              <a:rPr lang="lv-LV" dirty="0">
                <a:latin typeface="Times New Roman" panose="02020603050405020304" pitchFamily="18" charset="0"/>
                <a:cs typeface="Times New Roman" panose="02020603050405020304" pitchFamily="18" charset="0"/>
              </a:rPr>
              <a:t>Dažu klašu izglītība, galvenokārt līdz 7.klasei</a:t>
            </a:r>
          </a:p>
          <a:p>
            <a:pPr lvl="1"/>
            <a:r>
              <a:rPr lang="lv-LV" dirty="0">
                <a:latin typeface="Times New Roman" panose="02020603050405020304" pitchFamily="18" charset="0"/>
                <a:cs typeface="Times New Roman" panose="02020603050405020304" pitchFamily="18" charset="0"/>
              </a:rPr>
              <a:t>Visbiežāk mācības tiek pārtrauktas 13–14 gadu vecumā, kad vairākums </a:t>
            </a:r>
            <a:r>
              <a:rPr lang="lv-LV" dirty="0" err="1">
                <a:latin typeface="Times New Roman" panose="02020603050405020304" pitchFamily="18" charset="0"/>
                <a:cs typeface="Times New Roman" panose="02020603050405020304" pitchFamily="18" charset="0"/>
              </a:rPr>
              <a:t>romu</a:t>
            </a:r>
            <a:r>
              <a:rPr lang="lv-LV" dirty="0">
                <a:latin typeface="Times New Roman" panose="02020603050405020304" pitchFamily="18" charset="0"/>
                <a:cs typeface="Times New Roman" panose="02020603050405020304" pitchFamily="18" charset="0"/>
              </a:rPr>
              <a:t> pusaudžu izvēlas veidot savu ģimeni un neturpināt mācības</a:t>
            </a:r>
          </a:p>
          <a:p>
            <a:pPr lvl="1"/>
            <a:r>
              <a:rPr lang="lv-LV" dirty="0">
                <a:latin typeface="Times New Roman" panose="02020603050405020304" pitchFamily="18" charset="0"/>
                <a:cs typeface="Times New Roman" panose="02020603050405020304" pitchFamily="18" charset="0"/>
              </a:rPr>
              <a:t>Vecāku liegums un </a:t>
            </a:r>
            <a:r>
              <a:rPr lang="lv-LV" dirty="0" err="1">
                <a:latin typeface="Times New Roman" panose="02020603050405020304" pitchFamily="18" charset="0"/>
                <a:cs typeface="Times New Roman" panose="02020603050405020304" pitchFamily="18" charset="0"/>
              </a:rPr>
              <a:t>neieinteresētība</a:t>
            </a:r>
            <a:r>
              <a:rPr lang="lv-LV" dirty="0">
                <a:latin typeface="Times New Roman" panose="02020603050405020304" pitchFamily="18" charset="0"/>
                <a:cs typeface="Times New Roman" panose="02020603050405020304" pitchFamily="18" charset="0"/>
              </a:rPr>
              <a:t> mācīties</a:t>
            </a:r>
          </a:p>
          <a:p>
            <a:pPr lvl="1"/>
            <a:r>
              <a:rPr lang="lv-LV" dirty="0">
                <a:latin typeface="Times New Roman" panose="02020603050405020304" pitchFamily="18" charset="0"/>
                <a:cs typeface="Times New Roman" panose="02020603050405020304" pitchFamily="18" charset="0"/>
              </a:rPr>
              <a:t>Valodas barjera</a:t>
            </a:r>
          </a:p>
          <a:p>
            <a:r>
              <a:rPr lang="lv-LV" b="1" dirty="0">
                <a:latin typeface="Times New Roman" panose="02020603050405020304" pitchFamily="18" charset="0"/>
                <a:cs typeface="Times New Roman" panose="02020603050405020304" pitchFamily="18" charset="0"/>
              </a:rPr>
              <a:t>Nodarbinātība</a:t>
            </a:r>
          </a:p>
          <a:p>
            <a:pPr lvl="1"/>
            <a:r>
              <a:rPr lang="lv-LV" dirty="0">
                <a:latin typeface="Times New Roman" panose="02020603050405020304" pitchFamily="18" charset="0"/>
                <a:cs typeface="Times New Roman" panose="02020603050405020304" pitchFamily="18" charset="0"/>
              </a:rPr>
              <a:t>Ilgstošie bezdarbnieki</a:t>
            </a:r>
          </a:p>
          <a:p>
            <a:pPr lvl="1"/>
            <a:r>
              <a:rPr lang="lv-LV" dirty="0">
                <a:latin typeface="Times New Roman" panose="02020603050405020304" pitchFamily="18" charset="0"/>
                <a:cs typeface="Times New Roman" panose="02020603050405020304" pitchFamily="18" charset="0"/>
              </a:rPr>
              <a:t>Nereģistrētie bezdarbnieki</a:t>
            </a:r>
          </a:p>
          <a:p>
            <a:pPr lvl="1"/>
            <a:r>
              <a:rPr lang="lv-LV" dirty="0">
                <a:latin typeface="Times New Roman" panose="02020603050405020304" pitchFamily="18" charset="0"/>
                <a:cs typeface="Times New Roman" panose="02020603050405020304" pitchFamily="18" charset="0"/>
              </a:rPr>
              <a:t>NVA profesionālās mācības un pārkvalificēšanos ar tik zemu izglītības līmeni. neparedz </a:t>
            </a:r>
          </a:p>
          <a:p>
            <a:endParaRPr lang="lv-LV"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9552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irsraksts 4">
            <a:extLst>
              <a:ext uri="{FF2B5EF4-FFF2-40B4-BE49-F238E27FC236}">
                <a16:creationId xmlns:a16="http://schemas.microsoft.com/office/drawing/2014/main" id="{503ADBA5-5D2F-4219-8392-B92F13D4169C}"/>
              </a:ext>
            </a:extLst>
          </p:cNvPr>
          <p:cNvSpPr>
            <a:spLocks noGrp="1"/>
          </p:cNvSpPr>
          <p:nvPr>
            <p:ph type="title"/>
          </p:nvPr>
        </p:nvSpPr>
        <p:spPr/>
        <p:txBody>
          <a:bodyPr/>
          <a:lstStyle/>
          <a:p>
            <a:pPr algn="l"/>
            <a:r>
              <a:rPr lang="lv-LV" dirty="0">
                <a:latin typeface="Times New Roman" panose="02020603050405020304" pitchFamily="18" charset="0"/>
                <a:cs typeface="Times New Roman" panose="02020603050405020304" pitchFamily="18" charset="0"/>
              </a:rPr>
              <a:t>problēmas</a:t>
            </a:r>
          </a:p>
        </p:txBody>
      </p:sp>
      <p:sp>
        <p:nvSpPr>
          <p:cNvPr id="6" name="Satura vietturis 5">
            <a:extLst>
              <a:ext uri="{FF2B5EF4-FFF2-40B4-BE49-F238E27FC236}">
                <a16:creationId xmlns:a16="http://schemas.microsoft.com/office/drawing/2014/main" id="{AEA3A4EC-CD2E-4236-8195-FD7EDE9AA60F}"/>
              </a:ext>
            </a:extLst>
          </p:cNvPr>
          <p:cNvSpPr>
            <a:spLocks noGrp="1"/>
          </p:cNvSpPr>
          <p:nvPr>
            <p:ph idx="1"/>
          </p:nvPr>
        </p:nvSpPr>
        <p:spPr/>
        <p:txBody>
          <a:bodyPr>
            <a:normAutofit fontScale="92500" lnSpcReduction="20000"/>
          </a:bodyPr>
          <a:lstStyle/>
          <a:p>
            <a:r>
              <a:rPr lang="lv-LV" dirty="0">
                <a:latin typeface="Times New Roman" panose="02020603050405020304" pitchFamily="18" charset="0"/>
                <a:cs typeface="Times New Roman" panose="02020603050405020304" pitchFamily="18" charset="0"/>
              </a:rPr>
              <a:t>Mājoklis</a:t>
            </a:r>
          </a:p>
          <a:p>
            <a:pPr lvl="1"/>
            <a:r>
              <a:rPr lang="lv-LV" dirty="0">
                <a:latin typeface="Times New Roman" panose="02020603050405020304" pitchFamily="18" charset="0"/>
                <a:cs typeface="Times New Roman" panose="02020603050405020304" pitchFamily="18" charset="0"/>
              </a:rPr>
              <a:t> </a:t>
            </a:r>
            <a:r>
              <a:rPr lang="lv-LV" dirty="0" err="1">
                <a:latin typeface="Times New Roman" panose="02020603050405020304" pitchFamily="18" charset="0"/>
                <a:cs typeface="Times New Roman" panose="02020603050405020304" pitchFamily="18" charset="0"/>
              </a:rPr>
              <a:t>romiem</a:t>
            </a:r>
            <a:r>
              <a:rPr lang="lv-LV" dirty="0">
                <a:latin typeface="Times New Roman" panose="02020603050405020304" pitchFamily="18" charset="0"/>
                <a:cs typeface="Times New Roman" panose="02020603050405020304" pitchFamily="18" charset="0"/>
              </a:rPr>
              <a:t> vairāk raksturīga ir dzīvošana nelielās dzīvokļu mājās</a:t>
            </a:r>
          </a:p>
          <a:p>
            <a:pPr lvl="1"/>
            <a:r>
              <a:rPr lang="lv-LV" dirty="0">
                <a:latin typeface="Times New Roman" panose="02020603050405020304" pitchFamily="18" charset="0"/>
                <a:cs typeface="Times New Roman" panose="02020603050405020304" pitchFamily="18" charset="0"/>
              </a:rPr>
              <a:t>pieeju mājoklim kavē arī tādi faktori kā pašu prasības pēc noteiktas dzīvesvietas</a:t>
            </a:r>
          </a:p>
          <a:p>
            <a:pPr lvl="1"/>
            <a:r>
              <a:rPr lang="lv-LV" dirty="0">
                <a:latin typeface="Times New Roman" panose="02020603050405020304" pitchFamily="18" charset="0"/>
                <a:cs typeface="Times New Roman" panose="02020603050405020304" pitchFamily="18" charset="0"/>
              </a:rPr>
              <a:t>zemie un neregulārie ienākumi ir viens no būtiskākajiem mājokļa pieejamību ierobežojošiem faktoriem</a:t>
            </a:r>
          </a:p>
          <a:p>
            <a:r>
              <a:rPr lang="lv-LV" dirty="0">
                <a:latin typeface="Times New Roman" panose="02020603050405020304" pitchFamily="18" charset="0"/>
                <a:cs typeface="Times New Roman" panose="02020603050405020304" pitchFamily="18" charset="0"/>
              </a:rPr>
              <a:t>Veselība</a:t>
            </a:r>
          </a:p>
          <a:p>
            <a:pPr lvl="1"/>
            <a:r>
              <a:rPr lang="lv-LV" sz="2200" dirty="0">
                <a:latin typeface="Times New Roman" panose="02020603050405020304" pitchFamily="18" charset="0"/>
                <a:cs typeface="Times New Roman" panose="02020603050405020304" pitchFamily="18" charset="0"/>
              </a:rPr>
              <a:t>ierastie komunikācijas kanāli – bukleti aptiekās un/vai ģimenes ārstu praksēs, reklāmas un sociālās kampaņas plašsaziņas līdzekļos u. tml. – darbojas nepietiekamā līmenī vai nedarbojas vispār</a:t>
            </a:r>
          </a:p>
          <a:p>
            <a:pPr lvl="1"/>
            <a:r>
              <a:rPr lang="lv-LV" sz="2200" dirty="0" err="1">
                <a:latin typeface="Times New Roman" panose="02020603050405020304" pitchFamily="18" charset="0"/>
                <a:cs typeface="Times New Roman" panose="02020603050405020304" pitchFamily="18" charset="0"/>
              </a:rPr>
              <a:t>romu</a:t>
            </a:r>
            <a:r>
              <a:rPr lang="lv-LV" sz="2200" dirty="0">
                <a:latin typeface="Times New Roman" panose="02020603050405020304" pitchFamily="18" charset="0"/>
                <a:cs typeface="Times New Roman" panose="02020603050405020304" pitchFamily="18" charset="0"/>
              </a:rPr>
              <a:t> tautības pārstāvju atšķirīgie priekšstati par uzvedības normām, lielāka vai mazāka neatbilstība sabiedrībā pieņemtajiem saskarsmes modeļiem, kā arī atsevišķu iemaņu trūkums, neprasme organizēt laiku, zināms haotiskums, vienaldzīga attieksme pret termiņiem un laika grafiku – rada papildu problēmas iekļauties vispārējā veselības aprūpes sistēmā un pieejamo pakalpojumu pilnvērtīgā izmantošanā, papildus rosinot neiecietīgas attieksmes paušanu no citiem sabiedrības locekļiem</a:t>
            </a:r>
          </a:p>
        </p:txBody>
      </p:sp>
    </p:spTree>
    <p:extLst>
      <p:ext uri="{BB962C8B-B14F-4D97-AF65-F5344CB8AC3E}">
        <p14:creationId xmlns:p14="http://schemas.microsoft.com/office/powerpoint/2010/main" val="4005361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irsraksts 4">
            <a:extLst>
              <a:ext uri="{FF2B5EF4-FFF2-40B4-BE49-F238E27FC236}">
                <a16:creationId xmlns:a16="http://schemas.microsoft.com/office/drawing/2014/main" id="{503ADBA5-5D2F-4219-8392-B92F13D4169C}"/>
              </a:ext>
            </a:extLst>
          </p:cNvPr>
          <p:cNvSpPr>
            <a:spLocks noGrp="1"/>
          </p:cNvSpPr>
          <p:nvPr>
            <p:ph type="title"/>
          </p:nvPr>
        </p:nvSpPr>
        <p:spPr/>
        <p:txBody>
          <a:bodyPr/>
          <a:lstStyle/>
          <a:p>
            <a:pPr algn="l"/>
            <a:r>
              <a:rPr lang="lv-LV" dirty="0">
                <a:latin typeface="Times New Roman" panose="02020603050405020304" pitchFamily="18" charset="0"/>
                <a:cs typeface="Times New Roman" panose="02020603050405020304" pitchFamily="18" charset="0"/>
              </a:rPr>
              <a:t>«Nacionālās īpatnības»</a:t>
            </a:r>
          </a:p>
        </p:txBody>
      </p:sp>
      <p:sp>
        <p:nvSpPr>
          <p:cNvPr id="6" name="Satura vietturis 5">
            <a:extLst>
              <a:ext uri="{FF2B5EF4-FFF2-40B4-BE49-F238E27FC236}">
                <a16:creationId xmlns:a16="http://schemas.microsoft.com/office/drawing/2014/main" id="{AEA3A4EC-CD2E-4236-8195-FD7EDE9AA60F}"/>
              </a:ext>
            </a:extLst>
          </p:cNvPr>
          <p:cNvSpPr>
            <a:spLocks noGrp="1"/>
          </p:cNvSpPr>
          <p:nvPr>
            <p:ph idx="1"/>
          </p:nvPr>
        </p:nvSpPr>
        <p:spPr/>
        <p:txBody>
          <a:bodyPr>
            <a:normAutofit/>
          </a:bodyPr>
          <a:lstStyle/>
          <a:p>
            <a:r>
              <a:rPr lang="lv-LV" dirty="0">
                <a:latin typeface="Times New Roman" panose="02020603050405020304" pitchFamily="18" charset="0"/>
                <a:cs typeface="Times New Roman" panose="02020603050405020304" pitchFamily="18" charset="0"/>
              </a:rPr>
              <a:t>Vajadzība dzīvot  kopienā</a:t>
            </a:r>
          </a:p>
          <a:p>
            <a:r>
              <a:rPr lang="lv-LV" dirty="0">
                <a:latin typeface="Times New Roman" panose="02020603050405020304" pitchFamily="18" charset="0"/>
                <a:cs typeface="Times New Roman" panose="02020603050405020304" pitchFamily="18" charset="0"/>
              </a:rPr>
              <a:t>Lieliski zina, kas pienākas un kur var saņemt nepieciešamo palīdzību, bet nepārzina saņemšanas kārtību</a:t>
            </a:r>
          </a:p>
          <a:p>
            <a:r>
              <a:rPr lang="lv-LV" dirty="0">
                <a:latin typeface="Times New Roman" panose="02020603050405020304" pitchFamily="18" charset="0"/>
                <a:cs typeface="Times New Roman" panose="02020603050405020304" pitchFamily="18" charset="0"/>
              </a:rPr>
              <a:t>Savs dzīves ritms</a:t>
            </a:r>
          </a:p>
          <a:p>
            <a:r>
              <a:rPr lang="lv-LV" dirty="0">
                <a:latin typeface="Times New Roman" panose="02020603050405020304" pitchFamily="18" charset="0"/>
                <a:cs typeface="Times New Roman" panose="02020603050405020304" pitchFamily="18" charset="0"/>
              </a:rPr>
              <a:t>Vājas e-zināšanas</a:t>
            </a:r>
          </a:p>
          <a:p>
            <a:r>
              <a:rPr lang="lv-LV" dirty="0">
                <a:latin typeface="Times New Roman" panose="02020603050405020304" pitchFamily="18" charset="0"/>
                <a:cs typeface="Times New Roman" panose="02020603050405020304" pitchFamily="18" charset="0"/>
              </a:rPr>
              <a:t>Neuzticas «svešajiem», bet uzticas tikai «savējiem»</a:t>
            </a:r>
          </a:p>
          <a:p>
            <a:r>
              <a:rPr lang="lv-LV" dirty="0">
                <a:latin typeface="Times New Roman" panose="02020603050405020304" pitchFamily="18" charset="0"/>
                <a:cs typeface="Times New Roman" panose="02020603050405020304" pitchFamily="18" charset="0"/>
              </a:rPr>
              <a:t>Nemazgā apģērbu, bet maina pret citu</a:t>
            </a:r>
          </a:p>
          <a:p>
            <a:endParaRPr lang="lv-LV" dirty="0">
              <a:latin typeface="Times New Roman" panose="02020603050405020304" pitchFamily="18" charset="0"/>
              <a:cs typeface="Times New Roman" panose="02020603050405020304" pitchFamily="18" charset="0"/>
            </a:endParaRPr>
          </a:p>
          <a:p>
            <a:endParaRPr lang="lv-LV"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3990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B4F0B76-CC34-4792-BA20-E62980E19167}"/>
              </a:ext>
            </a:extLst>
          </p:cNvPr>
          <p:cNvSpPr>
            <a:spLocks noGrp="1"/>
          </p:cNvSpPr>
          <p:nvPr>
            <p:ph type="title"/>
          </p:nvPr>
        </p:nvSpPr>
        <p:spPr/>
        <p:txBody>
          <a:bodyPr/>
          <a:lstStyle/>
          <a:p>
            <a:pPr algn="ctr"/>
            <a:r>
              <a:rPr lang="lv-LV" dirty="0">
                <a:latin typeface="Times New Roman" panose="02020603050405020304" pitchFamily="18" charset="0"/>
                <a:cs typeface="Times New Roman" panose="02020603050405020304" pitchFamily="18" charset="0"/>
              </a:rPr>
              <a:t>dilemma</a:t>
            </a:r>
          </a:p>
        </p:txBody>
      </p:sp>
      <p:sp>
        <p:nvSpPr>
          <p:cNvPr id="3" name="Satura vietturis 2">
            <a:extLst>
              <a:ext uri="{FF2B5EF4-FFF2-40B4-BE49-F238E27FC236}">
                <a16:creationId xmlns:a16="http://schemas.microsoft.com/office/drawing/2014/main" id="{56495D00-D4E5-4227-AD8B-6FED652D9AAB}"/>
              </a:ext>
            </a:extLst>
          </p:cNvPr>
          <p:cNvSpPr>
            <a:spLocks noGrp="1"/>
          </p:cNvSpPr>
          <p:nvPr>
            <p:ph idx="1"/>
          </p:nvPr>
        </p:nvSpPr>
        <p:spPr/>
        <p:txBody>
          <a:bodyPr>
            <a:normAutofit/>
          </a:bodyPr>
          <a:lstStyle/>
          <a:p>
            <a:pPr marL="0" indent="0">
              <a:buNone/>
            </a:pPr>
            <a:r>
              <a:rPr lang="lv-LV" sz="3600" dirty="0">
                <a:latin typeface="Times New Roman" panose="02020603050405020304" pitchFamily="18" charset="0"/>
                <a:cs typeface="Times New Roman" panose="02020603050405020304" pitchFamily="18" charset="0"/>
              </a:rPr>
              <a:t>Integrēt </a:t>
            </a:r>
            <a:r>
              <a:rPr lang="lv-LV" sz="3600" dirty="0" err="1">
                <a:latin typeface="Times New Roman" panose="02020603050405020304" pitchFamily="18" charset="0"/>
                <a:cs typeface="Times New Roman" panose="02020603050405020304" pitchFamily="18" charset="0"/>
              </a:rPr>
              <a:t>romus</a:t>
            </a:r>
            <a:r>
              <a:rPr lang="lv-LV" sz="3600" dirty="0">
                <a:latin typeface="Times New Roman" panose="02020603050405020304" pitchFamily="18" charset="0"/>
                <a:cs typeface="Times New Roman" panose="02020603050405020304" pitchFamily="18" charset="0"/>
              </a:rPr>
              <a:t> Latvijā vai Latviju integrēt </a:t>
            </a:r>
            <a:r>
              <a:rPr lang="lv-LV" sz="3600" dirty="0" err="1">
                <a:latin typeface="Times New Roman" panose="02020603050405020304" pitchFamily="18" charset="0"/>
                <a:cs typeface="Times New Roman" panose="02020603050405020304" pitchFamily="18" charset="0"/>
              </a:rPr>
              <a:t>romos</a:t>
            </a:r>
            <a:r>
              <a:rPr lang="lv-LV" sz="3600" dirty="0">
                <a:latin typeface="Times New Roman" panose="02020603050405020304" pitchFamily="18" charset="0"/>
                <a:cs typeface="Times New Roman" panose="02020603050405020304" pitchFamily="18" charset="0"/>
              </a:rPr>
              <a:t>, ņemot vērā </a:t>
            </a:r>
            <a:r>
              <a:rPr lang="lv-LV" sz="3600" dirty="0" err="1">
                <a:latin typeface="Times New Roman" panose="02020603050405020304" pitchFamily="18" charset="0"/>
                <a:cs typeface="Times New Roman" panose="02020603050405020304" pitchFamily="18" charset="0"/>
              </a:rPr>
              <a:t>romu</a:t>
            </a:r>
            <a:r>
              <a:rPr lang="lv-LV" sz="3600" dirty="0">
                <a:latin typeface="Times New Roman" panose="02020603050405020304" pitchFamily="18" charset="0"/>
                <a:cs typeface="Times New Roman" panose="02020603050405020304" pitchFamily="18" charset="0"/>
              </a:rPr>
              <a:t> «nacionālās īpatnības»?</a:t>
            </a:r>
          </a:p>
        </p:txBody>
      </p:sp>
    </p:spTree>
    <p:extLst>
      <p:ext uri="{BB962C8B-B14F-4D97-AF65-F5344CB8AC3E}">
        <p14:creationId xmlns:p14="http://schemas.microsoft.com/office/powerpoint/2010/main" val="3444160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FDBA79A-F7BC-4A1D-99FB-A3E3EBC72693}"/>
              </a:ext>
            </a:extLst>
          </p:cNvPr>
          <p:cNvSpPr>
            <a:spLocks noGrp="1"/>
          </p:cNvSpPr>
          <p:nvPr>
            <p:ph type="title"/>
          </p:nvPr>
        </p:nvSpPr>
        <p:spPr/>
        <p:txBody>
          <a:bodyPr/>
          <a:lstStyle/>
          <a:p>
            <a:pPr algn="ctr"/>
            <a:r>
              <a:rPr lang="lv-LV" dirty="0">
                <a:latin typeface="Times New Roman" panose="02020603050405020304" pitchFamily="18" charset="0"/>
                <a:cs typeface="Times New Roman" panose="02020603050405020304" pitchFamily="18" charset="0"/>
              </a:rPr>
              <a:t>Ventspils prakse </a:t>
            </a:r>
          </a:p>
        </p:txBody>
      </p:sp>
      <p:sp>
        <p:nvSpPr>
          <p:cNvPr id="3" name="Satura vietturis 2">
            <a:extLst>
              <a:ext uri="{FF2B5EF4-FFF2-40B4-BE49-F238E27FC236}">
                <a16:creationId xmlns:a16="http://schemas.microsoft.com/office/drawing/2014/main" id="{67DE7766-8F6A-4714-8B51-75AFBE031060}"/>
              </a:ext>
            </a:extLst>
          </p:cNvPr>
          <p:cNvSpPr>
            <a:spLocks noGrp="1"/>
          </p:cNvSpPr>
          <p:nvPr>
            <p:ph idx="1"/>
          </p:nvPr>
        </p:nvSpPr>
        <p:spPr/>
        <p:txBody>
          <a:bodyPr>
            <a:normAutofit/>
          </a:bodyPr>
          <a:lstStyle/>
          <a:p>
            <a:r>
              <a:rPr lang="lv-LV" sz="2800" dirty="0">
                <a:latin typeface="Times New Roman" panose="02020603050405020304" pitchFamily="18" charset="0"/>
                <a:cs typeface="Times New Roman" panose="02020603050405020304" pitchFamily="18" charset="0"/>
              </a:rPr>
              <a:t>28.02.2013. </a:t>
            </a:r>
            <a:r>
              <a:rPr lang="lv-LV" sz="2800" dirty="0" err="1">
                <a:latin typeface="Times New Roman" panose="02020603050405020304" pitchFamily="18" charset="0"/>
                <a:cs typeface="Times New Roman" panose="02020603050405020304" pitchFamily="18" charset="0"/>
              </a:rPr>
              <a:t>Tiesībsargs</a:t>
            </a:r>
            <a:r>
              <a:rPr lang="lv-LV" sz="2800" dirty="0">
                <a:latin typeface="Times New Roman" panose="02020603050405020304" pitchFamily="18" charset="0"/>
                <a:cs typeface="Times New Roman" panose="02020603050405020304" pitchFamily="18" charset="0"/>
              </a:rPr>
              <a:t> veicot monitoringu Ventspils pašvaldībā, ka Ventspils Vakara vidusskolā joprojām darbojas </a:t>
            </a:r>
            <a:r>
              <a:rPr lang="lv-LV" sz="2800" dirty="0" err="1">
                <a:latin typeface="Times New Roman" panose="02020603050405020304" pitchFamily="18" charset="0"/>
                <a:cs typeface="Times New Roman" panose="02020603050405020304" pitchFamily="18" charset="0"/>
              </a:rPr>
              <a:t>romu</a:t>
            </a:r>
            <a:r>
              <a:rPr lang="lv-LV" sz="2800" dirty="0">
                <a:latin typeface="Times New Roman" panose="02020603050405020304" pitchFamily="18" charset="0"/>
                <a:cs typeface="Times New Roman" panose="02020603050405020304" pitchFamily="18" charset="0"/>
              </a:rPr>
              <a:t> etniskās klases, kas </a:t>
            </a:r>
            <a:r>
              <a:rPr lang="lv-LV" sz="2800" dirty="0" err="1">
                <a:latin typeface="Times New Roman" panose="02020603050405020304" pitchFamily="18" charset="0"/>
                <a:cs typeface="Times New Roman" panose="02020603050405020304" pitchFamily="18" charset="0"/>
              </a:rPr>
              <a:t>Tiesībsarga</a:t>
            </a:r>
            <a:r>
              <a:rPr lang="lv-LV" sz="2800" dirty="0">
                <a:latin typeface="Times New Roman" panose="02020603050405020304" pitchFamily="18" charset="0"/>
                <a:cs typeface="Times New Roman" panose="02020603050405020304" pitchFamily="18" charset="0"/>
              </a:rPr>
              <a:t> ieskatā ir pretrunā ar nacionālo un starptautisko regulējumu, veidojot </a:t>
            </a:r>
            <a:r>
              <a:rPr lang="lv-LV" sz="2800" dirty="0" err="1">
                <a:latin typeface="Times New Roman" panose="02020603050405020304" pitchFamily="18" charset="0"/>
                <a:cs typeface="Times New Roman" panose="02020603050405020304" pitchFamily="18" charset="0"/>
              </a:rPr>
              <a:t>romu</a:t>
            </a:r>
            <a:r>
              <a:rPr lang="lv-LV" sz="2800" dirty="0">
                <a:latin typeface="Times New Roman" panose="02020603050405020304" pitchFamily="18" charset="0"/>
                <a:cs typeface="Times New Roman" panose="02020603050405020304" pitchFamily="18" charset="0"/>
              </a:rPr>
              <a:t> segregāciju un atstumtību</a:t>
            </a:r>
          </a:p>
        </p:txBody>
      </p:sp>
    </p:spTree>
    <p:extLst>
      <p:ext uri="{BB962C8B-B14F-4D97-AF65-F5344CB8AC3E}">
        <p14:creationId xmlns:p14="http://schemas.microsoft.com/office/powerpoint/2010/main" val="2365270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FDBA79A-F7BC-4A1D-99FB-A3E3EBC72693}"/>
              </a:ext>
            </a:extLst>
          </p:cNvPr>
          <p:cNvSpPr>
            <a:spLocks noGrp="1"/>
          </p:cNvSpPr>
          <p:nvPr>
            <p:ph type="title"/>
          </p:nvPr>
        </p:nvSpPr>
        <p:spPr/>
        <p:txBody>
          <a:bodyPr/>
          <a:lstStyle/>
          <a:p>
            <a:pPr algn="ctr"/>
            <a:r>
              <a:rPr lang="lv-LV" dirty="0">
                <a:latin typeface="Times New Roman" panose="02020603050405020304" pitchFamily="18" charset="0"/>
                <a:cs typeface="Times New Roman" panose="02020603050405020304" pitchFamily="18" charset="0"/>
              </a:rPr>
              <a:t>Ventspils prakse </a:t>
            </a:r>
          </a:p>
        </p:txBody>
      </p:sp>
      <p:sp>
        <p:nvSpPr>
          <p:cNvPr id="3" name="Satura vietturis 2">
            <a:extLst>
              <a:ext uri="{FF2B5EF4-FFF2-40B4-BE49-F238E27FC236}">
                <a16:creationId xmlns:a16="http://schemas.microsoft.com/office/drawing/2014/main" id="{67DE7766-8F6A-4714-8B51-75AFBE031060}"/>
              </a:ext>
            </a:extLst>
          </p:cNvPr>
          <p:cNvSpPr>
            <a:spLocks noGrp="1"/>
          </p:cNvSpPr>
          <p:nvPr>
            <p:ph idx="1"/>
          </p:nvPr>
        </p:nvSpPr>
        <p:spPr/>
        <p:txBody>
          <a:bodyPr>
            <a:noAutofit/>
          </a:bodyPr>
          <a:lstStyle/>
          <a:p>
            <a:r>
              <a:rPr lang="lv-LV" sz="2000" b="0" i="0" dirty="0">
                <a:effectLst/>
                <a:latin typeface="Times New Roman" panose="02020603050405020304" pitchFamily="18" charset="0"/>
                <a:cs typeface="Times New Roman" panose="02020603050405020304" pitchFamily="18" charset="0"/>
              </a:rPr>
              <a:t>Kultūras ministrija 2014.gada 22.oktobrī izveidoja Reģionālo ekspertu tīklu </a:t>
            </a:r>
            <a:r>
              <a:rPr lang="lv-LV" sz="2000" b="0" i="0" dirty="0" err="1">
                <a:effectLst/>
                <a:latin typeface="Times New Roman" panose="02020603050405020304" pitchFamily="18" charset="0"/>
                <a:cs typeface="Times New Roman" panose="02020603050405020304" pitchFamily="18" charset="0"/>
              </a:rPr>
              <a:t>romu</a:t>
            </a:r>
            <a:r>
              <a:rPr lang="lv-LV" sz="2000" b="0" i="0" dirty="0">
                <a:effectLst/>
                <a:latin typeface="Times New Roman" panose="02020603050405020304" pitchFamily="18" charset="0"/>
                <a:cs typeface="Times New Roman" panose="02020603050405020304" pitchFamily="18" charset="0"/>
              </a:rPr>
              <a:t> integrācijas jautājumos (</a:t>
            </a:r>
            <a:r>
              <a:rPr lang="lv-LV" sz="2000" b="0" i="0" u="sng" dirty="0">
                <a:effectLst/>
                <a:latin typeface="Times New Roman" panose="02020603050405020304" pitchFamily="18" charset="0"/>
                <a:cs typeface="Times New Roman" panose="02020603050405020304" pitchFamily="18" charset="0"/>
                <a:hlinkClick r:id="rId3" tooltip="KMRik_2014_264.pdf">
                  <a:extLst>
                    <a:ext uri="{A12FA001-AC4F-418D-AE19-62706E023703}">
                      <ahyp:hlinkClr xmlns:ahyp="http://schemas.microsoft.com/office/drawing/2018/hyperlinkcolor" val="tx"/>
                    </a:ext>
                  </a:extLst>
                </a:hlinkClick>
              </a:rPr>
              <a:t>22.10.2014. rīkojums nr.5.1-1-264 „Par reģionālo ekspertu tīkla </a:t>
            </a:r>
            <a:r>
              <a:rPr lang="lv-LV" sz="2000" b="0" i="0" u="sng" dirty="0" err="1">
                <a:effectLst/>
                <a:latin typeface="Times New Roman" panose="02020603050405020304" pitchFamily="18" charset="0"/>
                <a:cs typeface="Times New Roman" panose="02020603050405020304" pitchFamily="18" charset="0"/>
                <a:hlinkClick r:id="rId3" tooltip="KMRik_2014_264.pdf">
                  <a:extLst>
                    <a:ext uri="{A12FA001-AC4F-418D-AE19-62706E023703}">
                      <ahyp:hlinkClr xmlns:ahyp="http://schemas.microsoft.com/office/drawing/2018/hyperlinkcolor" val="tx"/>
                    </a:ext>
                  </a:extLst>
                </a:hlinkClick>
              </a:rPr>
              <a:t>romu</a:t>
            </a:r>
            <a:r>
              <a:rPr lang="lv-LV" sz="2000" b="0" i="0" u="sng" dirty="0">
                <a:effectLst/>
                <a:latin typeface="Times New Roman" panose="02020603050405020304" pitchFamily="18" charset="0"/>
                <a:cs typeface="Times New Roman" panose="02020603050405020304" pitchFamily="18" charset="0"/>
                <a:hlinkClick r:id="rId3" tooltip="KMRik_2014_264.pdf">
                  <a:extLst>
                    <a:ext uri="{A12FA001-AC4F-418D-AE19-62706E023703}">
                      <ahyp:hlinkClr xmlns:ahyp="http://schemas.microsoft.com/office/drawing/2018/hyperlinkcolor" val="tx"/>
                    </a:ext>
                  </a:extLst>
                </a:hlinkClick>
              </a:rPr>
              <a:t> integrācijas jautājumos izveidi”</a:t>
            </a:r>
            <a:r>
              <a:rPr lang="lv-LV" sz="2000" b="0" i="0" dirty="0">
                <a:effectLst/>
                <a:latin typeface="Times New Roman" panose="02020603050405020304" pitchFamily="18" charset="0"/>
                <a:cs typeface="Times New Roman" panose="02020603050405020304" pitchFamily="18" charset="0"/>
              </a:rPr>
              <a:t>), lai veicinātu regulāru informācijas un pieredzes apmaiņu starp pašvaldību speciālistiem </a:t>
            </a:r>
            <a:r>
              <a:rPr lang="lv-LV" sz="2000" b="0" i="0" dirty="0" err="1">
                <a:effectLst/>
                <a:latin typeface="Times New Roman" panose="02020603050405020304" pitchFamily="18" charset="0"/>
                <a:cs typeface="Times New Roman" panose="02020603050405020304" pitchFamily="18" charset="0"/>
              </a:rPr>
              <a:t>romu</a:t>
            </a:r>
            <a:r>
              <a:rPr lang="lv-LV" sz="2000" b="0" i="0" dirty="0">
                <a:effectLst/>
                <a:latin typeface="Times New Roman" panose="02020603050405020304" pitchFamily="18" charset="0"/>
                <a:cs typeface="Times New Roman" panose="02020603050405020304" pitchFamily="18" charset="0"/>
              </a:rPr>
              <a:t> integrācijas jautājumos un attīstītu sadarbību starp Kultūras ministriju, pašvaldību iestādēm un </a:t>
            </a:r>
            <a:r>
              <a:rPr lang="lv-LV" sz="2000" b="0" i="0" dirty="0" err="1">
                <a:effectLst/>
                <a:latin typeface="Times New Roman" panose="02020603050405020304" pitchFamily="18" charset="0"/>
                <a:cs typeface="Times New Roman" panose="02020603050405020304" pitchFamily="18" charset="0"/>
              </a:rPr>
              <a:t>romu</a:t>
            </a:r>
            <a:r>
              <a:rPr lang="lv-LV" sz="2000" b="0" i="0" dirty="0">
                <a:effectLst/>
                <a:latin typeface="Times New Roman" panose="02020603050405020304" pitchFamily="18" charset="0"/>
                <a:cs typeface="Times New Roman" panose="02020603050405020304" pitchFamily="18" charset="0"/>
              </a:rPr>
              <a:t> kopienu efektīvākai </a:t>
            </a:r>
            <a:r>
              <a:rPr lang="lv-LV" sz="2000" b="0" i="0" dirty="0" err="1">
                <a:effectLst/>
                <a:latin typeface="Times New Roman" panose="02020603050405020304" pitchFamily="18" charset="0"/>
                <a:cs typeface="Times New Roman" panose="02020603050405020304" pitchFamily="18" charset="0"/>
              </a:rPr>
              <a:t>romu</a:t>
            </a:r>
            <a:r>
              <a:rPr lang="lv-LV" sz="2000" b="0" i="0" dirty="0">
                <a:effectLst/>
                <a:latin typeface="Times New Roman" panose="02020603050405020304" pitchFamily="18" charset="0"/>
                <a:cs typeface="Times New Roman" panose="02020603050405020304" pitchFamily="18" charset="0"/>
              </a:rPr>
              <a:t> integrācijas politikas īstenošanai, ņemot vērā Eiropas Savienības Padomes 2013.gada 9.decembra ieteikuma „Par efektīviem </a:t>
            </a:r>
            <a:r>
              <a:rPr lang="lv-LV" sz="2000" b="0" i="0" dirty="0" err="1">
                <a:effectLst/>
                <a:latin typeface="Times New Roman" panose="02020603050405020304" pitchFamily="18" charset="0"/>
                <a:cs typeface="Times New Roman" panose="02020603050405020304" pitchFamily="18" charset="0"/>
              </a:rPr>
              <a:t>romu</a:t>
            </a:r>
            <a:r>
              <a:rPr lang="lv-LV" sz="2000" b="0" i="0" dirty="0">
                <a:effectLst/>
                <a:latin typeface="Times New Roman" panose="02020603050405020304" pitchFamily="18" charset="0"/>
                <a:cs typeface="Times New Roman" panose="02020603050405020304" pitchFamily="18" charset="0"/>
              </a:rPr>
              <a:t> integrācijas pasākumiem dalībvalstīs” 3.2.sadaļu un Eiropas Komisijas 2014.gada 2.aprīļa ziņojuma „Par Eiropas Savienības nacionālo </a:t>
            </a:r>
            <a:r>
              <a:rPr lang="lv-LV" sz="2000" b="0" i="0" dirty="0" err="1">
                <a:effectLst/>
                <a:latin typeface="Times New Roman" panose="02020603050405020304" pitchFamily="18" charset="0"/>
                <a:cs typeface="Times New Roman" panose="02020603050405020304" pitchFamily="18" charset="0"/>
              </a:rPr>
              <a:t>romu</a:t>
            </a:r>
            <a:r>
              <a:rPr lang="lv-LV" sz="2000" b="0" i="0" dirty="0">
                <a:effectLst/>
                <a:latin typeface="Times New Roman" panose="02020603050405020304" pitchFamily="18" charset="0"/>
                <a:cs typeface="Times New Roman" panose="02020603050405020304" pitchFamily="18" charset="0"/>
              </a:rPr>
              <a:t> integrācijas stratēģiju ietvara īstenošanu” dienesta darba dokumentā iekļauto rekomendāciju Latvijai par strukturālajām prioritātēm.</a:t>
            </a:r>
            <a:br>
              <a:rPr lang="lv-LV" sz="2000" dirty="0">
                <a:latin typeface="Times New Roman" panose="02020603050405020304" pitchFamily="18" charset="0"/>
                <a:cs typeface="Times New Roman" panose="02020603050405020304" pitchFamily="18" charset="0"/>
              </a:rPr>
            </a:br>
            <a:br>
              <a:rPr lang="lv-LV" sz="2000" dirty="0">
                <a:latin typeface="Times New Roman" panose="02020603050405020304" pitchFamily="18" charset="0"/>
                <a:cs typeface="Times New Roman" panose="02020603050405020304" pitchFamily="18" charset="0"/>
              </a:rPr>
            </a:br>
            <a:r>
              <a:rPr lang="lv-LV" sz="2000" b="0" i="0" dirty="0">
                <a:effectLst/>
                <a:latin typeface="Times New Roman" panose="02020603050405020304" pitchFamily="18" charset="0"/>
                <a:cs typeface="Times New Roman" panose="02020603050405020304" pitchFamily="18" charset="0"/>
              </a:rPr>
              <a:t>Tīklā ir iesaistīti deleģētie pārstāvji no 14 pašvaldībām, t.i. no Jelgavas, Jēkabpils, Jūrmalas, Daugavpils, Rīgas, Valmieras, Ventspils, Tukuma novada, Talsu novada, Kandavas novada, Dobeles novada, Madonas novada, Limbažu novada un Rūjienas novada. Nepieciešamības gadījumā ekspertu skaitu ir iespējams paplašināt.</a:t>
            </a:r>
            <a:br>
              <a:rPr lang="lv-LV" sz="1800" dirty="0">
                <a:latin typeface="Times New Roman" panose="02020603050405020304" pitchFamily="18" charset="0"/>
                <a:cs typeface="Times New Roman" panose="02020603050405020304" pitchFamily="18" charset="0"/>
              </a:rPr>
            </a:br>
            <a:br>
              <a:rPr lang="lv-LV" sz="1800" dirty="0">
                <a:latin typeface="Times New Roman" panose="02020603050405020304" pitchFamily="18" charset="0"/>
                <a:cs typeface="Times New Roman" panose="02020603050405020304" pitchFamily="18" charset="0"/>
              </a:rPr>
            </a:br>
            <a:br>
              <a:rPr lang="lv-LV" sz="1800" dirty="0">
                <a:latin typeface="Times New Roman" panose="02020603050405020304" pitchFamily="18" charset="0"/>
                <a:cs typeface="Times New Roman" panose="02020603050405020304" pitchFamily="18" charset="0"/>
              </a:rPr>
            </a:br>
            <a:endParaRPr lang="lv-LV"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0351839"/>
      </p:ext>
    </p:extLst>
  </p:cSld>
  <p:clrMapOvr>
    <a:masterClrMapping/>
  </p:clrMapOvr>
</p:sld>
</file>

<file path=ppt/theme/theme1.xml><?xml version="1.0" encoding="utf-8"?>
<a:theme xmlns:a="http://schemas.openxmlformats.org/drawingml/2006/main" name="Lidmašīnas sliedes">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TM04033937[[fn=Lidmašīnas sliedes]]</Template>
  <TotalTime>4366</TotalTime>
  <Words>1127</Words>
  <Application>Microsoft Office PowerPoint</Application>
  <PresentationFormat>Platekrāna</PresentationFormat>
  <Paragraphs>88</Paragraphs>
  <Slides>11</Slides>
  <Notes>9</Notes>
  <HiddenSlides>0</HiddenSlides>
  <MMClips>0</MMClips>
  <ScaleCrop>false</ScaleCrop>
  <HeadingPairs>
    <vt:vector size="6" baseType="variant">
      <vt:variant>
        <vt:lpstr>Lietotie fonti</vt:lpstr>
      </vt:variant>
      <vt:variant>
        <vt:i4>4</vt:i4>
      </vt:variant>
      <vt:variant>
        <vt:lpstr>Dizains</vt:lpstr>
      </vt:variant>
      <vt:variant>
        <vt:i4>1</vt:i4>
      </vt:variant>
      <vt:variant>
        <vt:lpstr>Slaidu virsraksti</vt:lpstr>
      </vt:variant>
      <vt:variant>
        <vt:i4>11</vt:i4>
      </vt:variant>
    </vt:vector>
  </HeadingPairs>
  <TitlesOfParts>
    <vt:vector size="16" baseType="lpstr">
      <vt:lpstr>Arial</vt:lpstr>
      <vt:lpstr>Calibri</vt:lpstr>
      <vt:lpstr>Century Gothic</vt:lpstr>
      <vt:lpstr>Times New Roman</vt:lpstr>
      <vt:lpstr>Lidmašīnas sliedes</vt:lpstr>
      <vt:lpstr>Ventspils pilsētas pieredze ar čigāniem</vt:lpstr>
      <vt:lpstr>Kas ir čigāni jeb romi?</vt:lpstr>
      <vt:lpstr>statistika</vt:lpstr>
      <vt:lpstr>problēmas</vt:lpstr>
      <vt:lpstr>problēmas</vt:lpstr>
      <vt:lpstr>«Nacionālās īpatnības»</vt:lpstr>
      <vt:lpstr>dilemma</vt:lpstr>
      <vt:lpstr>Ventspils prakse </vt:lpstr>
      <vt:lpstr>Ventspils prakse </vt:lpstr>
      <vt:lpstr>Ventspils prakse </vt:lpstr>
      <vt:lpstr>Ventspils prakse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Ventspils pilsētas pieredze ar čigāniem</dc:title>
  <dc:creator>Una Lapskalna</dc:creator>
  <cp:lastModifiedBy>Una Lapskalna</cp:lastModifiedBy>
  <cp:revision>8</cp:revision>
  <dcterms:created xsi:type="dcterms:W3CDTF">2020-08-18T19:53:07Z</dcterms:created>
  <dcterms:modified xsi:type="dcterms:W3CDTF">2020-08-21T20:39:10Z</dcterms:modified>
</cp:coreProperties>
</file>